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12192000"/>
  <p:notesSz cx="6858000" cy="9144000"/>
  <p:embeddedFontLst>
    <p:embeddedFont>
      <p:font typeface="Robo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1" roundtripDataSignature="AMtx7mhN3GGJUS5MfA93ZYCIfaybeR4g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2D9450B-EE23-45E2-B022-E6983E338347}">
  <a:tblStyle styleId="{22D9450B-EE23-45E2-B022-E6983E33834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 = lightness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 = Luma = brightness</a:t>
            </a:r>
            <a:endParaRPr/>
          </a:p>
        </p:txBody>
      </p:sp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3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38.png"/><Relationship Id="rId5" Type="http://schemas.openxmlformats.org/officeDocument/2006/relationships/image" Target="../media/image18.png"/><Relationship Id="rId6" Type="http://schemas.openxmlformats.org/officeDocument/2006/relationships/image" Target="../media/image30.png"/><Relationship Id="rId7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Relationship Id="rId5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29.png"/><Relationship Id="rId5" Type="http://schemas.openxmlformats.org/officeDocument/2006/relationships/image" Target="../media/image40.png"/><Relationship Id="rId6" Type="http://schemas.openxmlformats.org/officeDocument/2006/relationships/image" Target="../media/image28.png"/><Relationship Id="rId7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89.png"/><Relationship Id="rId5" Type="http://schemas.openxmlformats.org/officeDocument/2006/relationships/image" Target="../media/image48.png"/><Relationship Id="rId6" Type="http://schemas.openxmlformats.org/officeDocument/2006/relationships/image" Target="../media/image35.png"/><Relationship Id="rId7" Type="http://schemas.openxmlformats.org/officeDocument/2006/relationships/image" Target="../media/image49.png"/><Relationship Id="rId8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image" Target="../media/image50.png"/><Relationship Id="rId13" Type="http://schemas.openxmlformats.org/officeDocument/2006/relationships/image" Target="../media/image77.png"/><Relationship Id="rId1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41.png"/><Relationship Id="rId14" Type="http://schemas.openxmlformats.org/officeDocument/2006/relationships/image" Target="../media/image59.png"/><Relationship Id="rId5" Type="http://schemas.openxmlformats.org/officeDocument/2006/relationships/image" Target="../media/image57.png"/><Relationship Id="rId6" Type="http://schemas.openxmlformats.org/officeDocument/2006/relationships/image" Target="../media/image90.png"/><Relationship Id="rId7" Type="http://schemas.openxmlformats.org/officeDocument/2006/relationships/image" Target="../media/image47.png"/><Relationship Id="rId8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20" Type="http://schemas.openxmlformats.org/officeDocument/2006/relationships/image" Target="../media/image69.png"/><Relationship Id="rId11" Type="http://schemas.openxmlformats.org/officeDocument/2006/relationships/image" Target="../media/image50.png"/><Relationship Id="rId10" Type="http://schemas.openxmlformats.org/officeDocument/2006/relationships/image" Target="../media/image41.png"/><Relationship Id="rId21" Type="http://schemas.openxmlformats.org/officeDocument/2006/relationships/image" Target="../media/image72.png"/><Relationship Id="rId13" Type="http://schemas.openxmlformats.org/officeDocument/2006/relationships/image" Target="../media/image60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51.png"/><Relationship Id="rId15" Type="http://schemas.openxmlformats.org/officeDocument/2006/relationships/image" Target="../media/image59.png"/><Relationship Id="rId14" Type="http://schemas.openxmlformats.org/officeDocument/2006/relationships/image" Target="../media/image77.png"/><Relationship Id="rId17" Type="http://schemas.openxmlformats.org/officeDocument/2006/relationships/image" Target="../media/image87.png"/><Relationship Id="rId16" Type="http://schemas.openxmlformats.org/officeDocument/2006/relationships/image" Target="../media/image76.png"/><Relationship Id="rId5" Type="http://schemas.openxmlformats.org/officeDocument/2006/relationships/image" Target="../media/image55.png"/><Relationship Id="rId19" Type="http://schemas.openxmlformats.org/officeDocument/2006/relationships/image" Target="../media/image70.png"/><Relationship Id="rId6" Type="http://schemas.openxmlformats.org/officeDocument/2006/relationships/image" Target="../media/image57.png"/><Relationship Id="rId18" Type="http://schemas.openxmlformats.org/officeDocument/2006/relationships/image" Target="../media/image71.png"/><Relationship Id="rId7" Type="http://schemas.openxmlformats.org/officeDocument/2006/relationships/image" Target="../media/image90.png"/><Relationship Id="rId8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20" Type="http://schemas.openxmlformats.org/officeDocument/2006/relationships/image" Target="../media/image39.png"/><Relationship Id="rId11" Type="http://schemas.openxmlformats.org/officeDocument/2006/relationships/image" Target="../media/image77.png"/><Relationship Id="rId22" Type="http://schemas.openxmlformats.org/officeDocument/2006/relationships/image" Target="../media/image81.png"/><Relationship Id="rId10" Type="http://schemas.openxmlformats.org/officeDocument/2006/relationships/image" Target="../media/image56.png"/><Relationship Id="rId21" Type="http://schemas.openxmlformats.org/officeDocument/2006/relationships/image" Target="../media/image55.png"/><Relationship Id="rId13" Type="http://schemas.openxmlformats.org/officeDocument/2006/relationships/image" Target="../media/image76.png"/><Relationship Id="rId1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png"/><Relationship Id="rId4" Type="http://schemas.openxmlformats.org/officeDocument/2006/relationships/image" Target="../media/image47.png"/><Relationship Id="rId9" Type="http://schemas.openxmlformats.org/officeDocument/2006/relationships/image" Target="../media/image60.png"/><Relationship Id="rId15" Type="http://schemas.openxmlformats.org/officeDocument/2006/relationships/image" Target="../media/image75.png"/><Relationship Id="rId14" Type="http://schemas.openxmlformats.org/officeDocument/2006/relationships/image" Target="../media/image84.png"/><Relationship Id="rId17" Type="http://schemas.openxmlformats.org/officeDocument/2006/relationships/image" Target="../media/image73.png"/><Relationship Id="rId16" Type="http://schemas.openxmlformats.org/officeDocument/2006/relationships/image" Target="../media/image86.png"/><Relationship Id="rId5" Type="http://schemas.openxmlformats.org/officeDocument/2006/relationships/image" Target="../media/image90.png"/><Relationship Id="rId19" Type="http://schemas.openxmlformats.org/officeDocument/2006/relationships/image" Target="../media/image46.png"/><Relationship Id="rId6" Type="http://schemas.openxmlformats.org/officeDocument/2006/relationships/image" Target="../media/image51.png"/><Relationship Id="rId18" Type="http://schemas.openxmlformats.org/officeDocument/2006/relationships/image" Target="../media/image82.png"/><Relationship Id="rId7" Type="http://schemas.openxmlformats.org/officeDocument/2006/relationships/image" Target="../media/image41.png"/><Relationship Id="rId8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opencv.org/3.4/d2/d96/tutorial_py_table_of_contents_imgproc.html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9.png"/><Relationship Id="rId4" Type="http://schemas.openxmlformats.org/officeDocument/2006/relationships/image" Target="../media/image8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5.png"/><Relationship Id="rId4" Type="http://schemas.openxmlformats.org/officeDocument/2006/relationships/image" Target="../media/image9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106903" y="2294521"/>
            <a:ext cx="9384633" cy="11344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COSMOS: Cluster #11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Intro to Autonomous Vehicles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3176336" y="3114423"/>
            <a:ext cx="8494045" cy="132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Introduction to Open CV Python 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Moises Lopez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ECE Grad Student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7105" y="2868822"/>
            <a:ext cx="7576085" cy="375230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0"/>
          <p:cNvSpPr txBox="1"/>
          <p:nvPr/>
        </p:nvSpPr>
        <p:spPr>
          <a:xfrm>
            <a:off x="182746" y="344865"/>
            <a:ext cx="11826507" cy="1785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pretty clear from the figure that the change in illumination has mostly affected the Y component.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Perceptual difference between Red and Orange is less even in the outdoor image as compared to LAB.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White has undergone change in all 3 components.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0238" y="2348775"/>
            <a:ext cx="807720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1"/>
          <p:cNvSpPr/>
          <p:nvPr/>
        </p:nvSpPr>
        <p:spPr>
          <a:xfrm>
            <a:off x="690562" y="508725"/>
            <a:ext cx="1109662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 H Component is very similar in both the images which indicates the color information is intact even under illumination changes.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 S component is also very similar in both images.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 V Component captures the amount of light falling on it thus it changes due to illumination changes.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"/>
          <p:cNvSpPr txBox="1"/>
          <p:nvPr>
            <p:ph type="title"/>
          </p:nvPr>
        </p:nvSpPr>
        <p:spPr>
          <a:xfrm>
            <a:off x="92242" y="112462"/>
            <a:ext cx="9436769" cy="958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Open CV Functions:</a:t>
            </a:r>
            <a:endParaRPr/>
          </a:p>
        </p:txBody>
      </p:sp>
      <p:sp>
        <p:nvSpPr>
          <p:cNvPr id="160" name="Google Shape;160;p12"/>
          <p:cNvSpPr txBox="1"/>
          <p:nvPr/>
        </p:nvSpPr>
        <p:spPr>
          <a:xfrm>
            <a:off x="276726" y="1070811"/>
            <a:ext cx="1151422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are hundreds of functions defined in OpenCV facilitating various operations that can be carried out on images. Each of the functions has set of default arguments, a set of mandatory arguments. Detailed documentation of the functions is available at open cv documentation for all the languages. </a:t>
            </a:r>
            <a:endParaRPr/>
          </a:p>
        </p:txBody>
      </p:sp>
      <p:sp>
        <p:nvSpPr>
          <p:cNvPr id="161" name="Google Shape;161;p12"/>
          <p:cNvSpPr/>
          <p:nvPr/>
        </p:nvSpPr>
        <p:spPr>
          <a:xfrm>
            <a:off x="473242" y="2029160"/>
            <a:ext cx="609600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Syntax:</a:t>
            </a:r>
            <a:r>
              <a:rPr b="0" i="1" lang="en-US" sz="18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 cv2.imread(path, flag)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Parameters:</a:t>
            </a:r>
            <a:br>
              <a:rPr b="0" i="1" lang="en-US" sz="18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18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path:</a:t>
            </a:r>
            <a:r>
              <a:rPr b="0" i="1" lang="en-US" sz="18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 A string representing the path of the image to be read.</a:t>
            </a:r>
            <a:br>
              <a:rPr b="0" i="1" lang="en-US" sz="18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18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flag:</a:t>
            </a:r>
            <a:r>
              <a:rPr b="0" i="1" lang="en-US" sz="18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 It specifies the way in which image should be read. It’s default value is </a:t>
            </a:r>
            <a:r>
              <a:rPr b="1" i="1" lang="en-US" sz="18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cv2.IMREAD_COLOR</a:t>
            </a:r>
            <a:endParaRPr b="0" i="1" sz="1800">
              <a:solidFill>
                <a:srgbClr val="2732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Return Value:</a:t>
            </a:r>
            <a:r>
              <a:rPr b="0" i="1" lang="en-US" sz="18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 This method returns an image that is loaded from the specified file.</a:t>
            </a:r>
            <a:endParaRPr/>
          </a:p>
        </p:txBody>
      </p:sp>
      <p:sp>
        <p:nvSpPr>
          <p:cNvPr id="162" name="Google Shape;162;p12"/>
          <p:cNvSpPr/>
          <p:nvPr/>
        </p:nvSpPr>
        <p:spPr>
          <a:xfrm>
            <a:off x="473242" y="4060485"/>
            <a:ext cx="609600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cv2.IMREAD_COLOR:</a:t>
            </a:r>
            <a:r>
              <a:rPr b="0" i="1" lang="en-US" sz="18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 It specifies to load a color image. Any transparency of image will be neglected. It is the default flag. Alternatively, we can pass integer value </a:t>
            </a:r>
            <a:r>
              <a:rPr b="1" i="1" lang="en-US" sz="18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1" lang="en-US" sz="18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 for this flag.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US" sz="18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cv2.IMREAD_GRAYSCALE:</a:t>
            </a:r>
            <a:r>
              <a:rPr b="0" i="1" lang="en-US" sz="18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 It specifies to load an image in grayscale mode. Alternatively, we can pass integer value </a:t>
            </a:r>
            <a:r>
              <a:rPr b="1" i="1" lang="en-US" sz="18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1" lang="en-US" sz="18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 for this flag.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US" sz="18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cv2.IMREAD_UNCHANGED:</a:t>
            </a:r>
            <a:r>
              <a:rPr b="0" i="1" lang="en-US" sz="18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 It specifies to load an image as such including alpha channel. Alternatively, we can pass integer value </a:t>
            </a:r>
            <a:r>
              <a:rPr b="1" i="1" lang="en-US" sz="18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r>
              <a:rPr b="0" i="1" lang="en-US" sz="18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 for this flag.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2"/>
          <p:cNvSpPr txBox="1"/>
          <p:nvPr/>
        </p:nvSpPr>
        <p:spPr>
          <a:xfrm>
            <a:off x="7230978" y="2815389"/>
            <a:ext cx="3922295" cy="14773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Generally, the flag argument is not used and there are other popular ways to achieve grayscale images. The detailed syntax is provided here just for your understanding.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390" y="368467"/>
            <a:ext cx="11977276" cy="1660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ky, outdoor, building, bridge&#10;&#10;Description automatically generated" id="169" name="Google Shape;16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2414589"/>
            <a:ext cx="5314947" cy="354329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3"/>
          <p:cNvSpPr txBox="1"/>
          <p:nvPr/>
        </p:nvSpPr>
        <p:spPr>
          <a:xfrm>
            <a:off x="556857" y="2637218"/>
            <a:ext cx="4043679" cy="1851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functions: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cv2.imread(‘file_name.ext’)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cv2.imshow(‘plot_name’, image)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Cv2.waitKey(0)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"/>
          <p:cNvSpPr txBox="1"/>
          <p:nvPr>
            <p:ph type="title"/>
          </p:nvPr>
        </p:nvSpPr>
        <p:spPr>
          <a:xfrm>
            <a:off x="337781" y="230607"/>
            <a:ext cx="5502910" cy="7575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436A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12436A"/>
                </a:solidFill>
                <a:latin typeface="Calibri"/>
                <a:ea typeface="Calibri"/>
                <a:cs typeface="Calibri"/>
                <a:sym typeface="Calibri"/>
              </a:rPr>
              <a:t>Copy and Resize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4"/>
          <p:cNvSpPr/>
          <p:nvPr/>
        </p:nvSpPr>
        <p:spPr>
          <a:xfrm>
            <a:off x="1959864" y="1124711"/>
            <a:ext cx="5102225" cy="0"/>
          </a:xfrm>
          <a:custGeom>
            <a:rect b="b" l="l" r="r" t="t"/>
            <a:pathLst>
              <a:path extrusionOk="0" h="120000" w="5102225">
                <a:moveTo>
                  <a:pt x="0" y="0"/>
                </a:moveTo>
                <a:lnTo>
                  <a:pt x="5101971" y="0"/>
                </a:lnTo>
              </a:path>
            </a:pathLst>
          </a:custGeom>
          <a:noFill/>
          <a:ln cap="flat" cmpd="sng" w="9525">
            <a:solidFill>
              <a:srgbClr val="7670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4"/>
          <p:cNvSpPr txBox="1"/>
          <p:nvPr/>
        </p:nvSpPr>
        <p:spPr>
          <a:xfrm>
            <a:off x="2037995" y="3454160"/>
            <a:ext cx="4005579" cy="1395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20669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functions: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np.copy(image)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spcBef>
                <a:spcPts val="71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cv2.resize(image,(width,height))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8047" y="3579890"/>
            <a:ext cx="2857500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945" y="1081729"/>
            <a:ext cx="11239500" cy="17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"/>
          <p:cNvSpPr txBox="1"/>
          <p:nvPr>
            <p:ph type="title"/>
          </p:nvPr>
        </p:nvSpPr>
        <p:spPr>
          <a:xfrm>
            <a:off x="342328" y="282299"/>
            <a:ext cx="5101210" cy="566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436A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12436A"/>
                </a:solidFill>
                <a:latin typeface="Calibri"/>
                <a:ea typeface="Calibri"/>
                <a:cs typeface="Calibri"/>
                <a:sym typeface="Calibri"/>
              </a:rPr>
              <a:t>Convert to </a:t>
            </a:r>
            <a:r>
              <a:rPr lang="en-US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GrayScale 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5"/>
          <p:cNvSpPr txBox="1"/>
          <p:nvPr/>
        </p:nvSpPr>
        <p:spPr>
          <a:xfrm>
            <a:off x="433136" y="2774930"/>
            <a:ext cx="5392420" cy="9019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functions: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cv2.cvtColor(image,cv2.COLOR_BGR2GRAY)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5"/>
          <p:cNvSpPr txBox="1"/>
          <p:nvPr/>
        </p:nvSpPr>
        <p:spPr>
          <a:xfrm>
            <a:off x="433136" y="849121"/>
            <a:ext cx="1141653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digital images, grayscale means that 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value of each pixel represents only the intensity information of the light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Such images typically display only the darkest black to the brightest white. In other words, the image contains only black, white, and gray colors, in which gray has multiple levels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3327" y="4009537"/>
            <a:ext cx="2857500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2425" y="3971765"/>
            <a:ext cx="2857500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47614" y="1753757"/>
            <a:ext cx="793750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"/>
          <p:cNvSpPr txBox="1"/>
          <p:nvPr>
            <p:ph type="title"/>
          </p:nvPr>
        </p:nvSpPr>
        <p:spPr>
          <a:xfrm>
            <a:off x="104274" y="12449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Color Space Conversions:</a:t>
            </a:r>
            <a:endParaRPr/>
          </a:p>
        </p:txBody>
      </p:sp>
      <p:sp>
        <p:nvSpPr>
          <p:cNvPr id="195" name="Google Shape;195;p16"/>
          <p:cNvSpPr txBox="1"/>
          <p:nvPr/>
        </p:nvSpPr>
        <p:spPr>
          <a:xfrm>
            <a:off x="457200" y="1450056"/>
            <a:ext cx="993808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OpenCV provides functions for converting images between different color spaces</a:t>
            </a:r>
            <a:endParaRPr/>
          </a:p>
        </p:txBody>
      </p:sp>
      <p:pic>
        <p:nvPicPr>
          <p:cNvPr id="196" name="Google Shape;19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159000"/>
            <a:ext cx="2857500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4363" y="2159000"/>
            <a:ext cx="2857500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7738" y="2159000"/>
            <a:ext cx="2857500" cy="2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6"/>
          <p:cNvSpPr txBox="1"/>
          <p:nvPr/>
        </p:nvSpPr>
        <p:spPr>
          <a:xfrm>
            <a:off x="1343025" y="5529263"/>
            <a:ext cx="11833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BGR 2 HSV</a:t>
            </a:r>
            <a:endParaRPr/>
          </a:p>
        </p:txBody>
      </p:sp>
      <p:sp>
        <p:nvSpPr>
          <p:cNvPr id="200" name="Google Shape;200;p16"/>
          <p:cNvSpPr txBox="1"/>
          <p:nvPr/>
        </p:nvSpPr>
        <p:spPr>
          <a:xfrm>
            <a:off x="5426242" y="5529263"/>
            <a:ext cx="10454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BGR2HSL</a:t>
            </a:r>
            <a:endParaRPr/>
          </a:p>
        </p:txBody>
      </p:sp>
      <p:sp>
        <p:nvSpPr>
          <p:cNvPr id="201" name="Google Shape;201;p16"/>
          <p:cNvSpPr txBox="1"/>
          <p:nvPr/>
        </p:nvSpPr>
        <p:spPr>
          <a:xfrm>
            <a:off x="9672638" y="5529263"/>
            <a:ext cx="12511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BGR2YCbCr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"/>
          <p:cNvSpPr txBox="1"/>
          <p:nvPr>
            <p:ph type="title"/>
          </p:nvPr>
        </p:nvSpPr>
        <p:spPr>
          <a:xfrm>
            <a:off x="200526" y="124494"/>
            <a:ext cx="10182727" cy="826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Edge Detection:</a:t>
            </a:r>
            <a:endParaRPr/>
          </a:p>
        </p:txBody>
      </p:sp>
      <p:sp>
        <p:nvSpPr>
          <p:cNvPr id="207" name="Google Shape;207;p17"/>
          <p:cNvSpPr txBox="1"/>
          <p:nvPr/>
        </p:nvSpPr>
        <p:spPr>
          <a:xfrm>
            <a:off x="565483" y="1046747"/>
            <a:ext cx="829276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Edge: Rapid change in image intensity within small region. Since an edge can best identified based on the intensity, we refer to the grayscale images for Edge detection.</a:t>
            </a:r>
            <a:endParaRPr/>
          </a:p>
        </p:txBody>
      </p:sp>
      <p:pic>
        <p:nvPicPr>
          <p:cNvPr id="208" name="Google Shape;2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9845" y="2154743"/>
            <a:ext cx="5186672" cy="34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8129" y="2185986"/>
            <a:ext cx="466090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7"/>
          <p:cNvSpPr txBox="1"/>
          <p:nvPr/>
        </p:nvSpPr>
        <p:spPr>
          <a:xfrm>
            <a:off x="565483" y="5701714"/>
            <a:ext cx="108965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Exact location of an edge can even lie within a pixel. We therefore would like to find edges with sub-pixel accuracy.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800100"/>
            <a:ext cx="5747998" cy="395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349" y="928688"/>
            <a:ext cx="5374481" cy="3700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788" y="900906"/>
            <a:ext cx="46482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7938" y="1042987"/>
            <a:ext cx="46482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9"/>
          <p:cNvSpPr txBox="1"/>
          <p:nvPr/>
        </p:nvSpPr>
        <p:spPr>
          <a:xfrm>
            <a:off x="1085850" y="5257800"/>
            <a:ext cx="89974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CV provide an operator called “Sobel” operator that determines edges based on gradient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Outline:</a:t>
            </a:r>
            <a:endParaRPr/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838200" y="1323474"/>
            <a:ext cx="10515600" cy="4853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 Introduction to various functions in Open CV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Implementation of OpenCV on test images for successful lane detection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Discussing different approaches for lane detection and Navigation ( HoughLines, Color Segmentation, Perspective Transform)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Setup Jetson Nano for using Python and Open CV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Integrating with camera on robot to receive feed and process for lane detection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Implement an algorithm for controlling the motors based on the processed images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"/>
          <p:cNvSpPr txBox="1"/>
          <p:nvPr>
            <p:ph type="title"/>
          </p:nvPr>
        </p:nvSpPr>
        <p:spPr>
          <a:xfrm>
            <a:off x="140369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Image Smoothening:</a:t>
            </a:r>
            <a:endParaRPr/>
          </a:p>
        </p:txBody>
      </p:sp>
      <p:pic>
        <p:nvPicPr>
          <p:cNvPr id="229" name="Google Shape;22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769" y="1515268"/>
            <a:ext cx="4724400" cy="30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343818"/>
            <a:ext cx="44958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"/>
          <p:cNvSpPr txBox="1"/>
          <p:nvPr>
            <p:ph type="title"/>
          </p:nvPr>
        </p:nvSpPr>
        <p:spPr>
          <a:xfrm>
            <a:off x="705854" y="315475"/>
            <a:ext cx="73815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436A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12436A"/>
                </a:solidFill>
                <a:latin typeface="Calibri"/>
                <a:ea typeface="Calibri"/>
                <a:cs typeface="Calibri"/>
                <a:sym typeface="Calibri"/>
              </a:rPr>
              <a:t>Smoothen </a:t>
            </a: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1"/>
          <p:cNvSpPr/>
          <p:nvPr/>
        </p:nvSpPr>
        <p:spPr>
          <a:xfrm>
            <a:off x="1959864" y="1124711"/>
            <a:ext cx="5102225" cy="0"/>
          </a:xfrm>
          <a:custGeom>
            <a:rect b="b" l="l" r="r" t="t"/>
            <a:pathLst>
              <a:path extrusionOk="0" h="120000" w="5102225">
                <a:moveTo>
                  <a:pt x="0" y="0"/>
                </a:moveTo>
                <a:lnTo>
                  <a:pt x="5101971" y="0"/>
                </a:lnTo>
              </a:path>
            </a:pathLst>
          </a:custGeom>
          <a:noFill/>
          <a:ln cap="flat" cmpd="sng" w="9525">
            <a:solidFill>
              <a:srgbClr val="7670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1"/>
          <p:cNvSpPr txBox="1"/>
          <p:nvPr/>
        </p:nvSpPr>
        <p:spPr>
          <a:xfrm>
            <a:off x="659410" y="2538019"/>
            <a:ext cx="5506720" cy="9019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functions: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cv2.GaussianBlur(image,(kernel_size),sigma)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1"/>
          <p:cNvSpPr txBox="1"/>
          <p:nvPr/>
        </p:nvSpPr>
        <p:spPr>
          <a:xfrm>
            <a:off x="3412770" y="5808979"/>
            <a:ext cx="45402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1"/>
          <p:cNvSpPr txBox="1"/>
          <p:nvPr/>
        </p:nvSpPr>
        <p:spPr>
          <a:xfrm>
            <a:off x="5800044" y="5914975"/>
            <a:ext cx="92265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Blur (5x5)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1"/>
          <p:cNvSpPr txBox="1"/>
          <p:nvPr/>
        </p:nvSpPr>
        <p:spPr>
          <a:xfrm>
            <a:off x="8944261" y="5808979"/>
            <a:ext cx="115443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Blur (25x25)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01" y="4434389"/>
            <a:ext cx="1714317" cy="134358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1"/>
          <p:cNvSpPr txBox="1"/>
          <p:nvPr>
            <p:ph idx="12" type="sldNum"/>
          </p:nvPr>
        </p:nvSpPr>
        <p:spPr>
          <a:xfrm>
            <a:off x="8301863" y="6499733"/>
            <a:ext cx="29337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marR="0" rtl="0" algn="l">
              <a:lnSpc>
                <a:spcPct val="100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0822" y="3814614"/>
            <a:ext cx="2193928" cy="1950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44326" y="3725713"/>
            <a:ext cx="2193928" cy="1950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5853" y="1182129"/>
            <a:ext cx="105156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70795" y="3780103"/>
            <a:ext cx="2193928" cy="1950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"/>
          <p:cNvSpPr txBox="1"/>
          <p:nvPr>
            <p:ph type="title"/>
          </p:nvPr>
        </p:nvSpPr>
        <p:spPr>
          <a:xfrm>
            <a:off x="317506" y="11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Sobel and Canny:</a:t>
            </a:r>
            <a:endParaRPr/>
          </a:p>
        </p:txBody>
      </p:sp>
      <p:pic>
        <p:nvPicPr>
          <p:cNvPr id="252" name="Google Shape;25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9918" y="2546350"/>
            <a:ext cx="3693319" cy="32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313" y="1304450"/>
            <a:ext cx="7975600" cy="11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2"/>
          <p:cNvSpPr txBox="1"/>
          <p:nvPr/>
        </p:nvSpPr>
        <p:spPr>
          <a:xfrm>
            <a:off x="589279" y="2978010"/>
            <a:ext cx="5797233" cy="914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functions: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2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cv2.Sobel( image,xorder,yorder,kernel_size)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3"/>
          <p:cNvSpPr txBox="1"/>
          <p:nvPr>
            <p:ph type="title"/>
          </p:nvPr>
        </p:nvSpPr>
        <p:spPr>
          <a:xfrm>
            <a:off x="269214" y="334378"/>
            <a:ext cx="2875280" cy="566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436A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12436A"/>
                </a:solidFill>
                <a:latin typeface="Arial"/>
                <a:ea typeface="Arial"/>
                <a:cs typeface="Arial"/>
                <a:sym typeface="Arial"/>
              </a:rPr>
              <a:t>Canny </a:t>
            </a: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0" name="Google Shape;260;p23"/>
          <p:cNvGraphicFramePr/>
          <p:nvPr/>
        </p:nvGraphicFramePr>
        <p:xfrm>
          <a:off x="551509" y="10689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{22D9450B-EE23-45E2-B022-E6983E338347}</a:tableStyleId>
              </a:tblPr>
              <a:tblGrid>
                <a:gridCol w="504825"/>
                <a:gridCol w="504825"/>
                <a:gridCol w="504825"/>
                <a:gridCol w="504825"/>
              </a:tblGrid>
              <a:tr h="42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000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000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000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000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61" name="Google Shape;261;p23"/>
          <p:cNvGraphicFramePr/>
          <p:nvPr/>
        </p:nvGraphicFramePr>
        <p:xfrm>
          <a:off x="3144494" y="10689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{22D9450B-EE23-45E2-B022-E6983E338347}</a:tableStyleId>
              </a:tblPr>
              <a:tblGrid>
                <a:gridCol w="504825"/>
                <a:gridCol w="504825"/>
                <a:gridCol w="504825"/>
                <a:gridCol w="504825"/>
              </a:tblGrid>
              <a:tr h="42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</a:tr>
              <a:tr h="42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</a:tr>
              <a:tr h="42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</a:tr>
              <a:tr h="42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93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</a:tr>
              <a:tr h="42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000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000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000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000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</a:tr>
            </a:tbl>
          </a:graphicData>
        </a:graphic>
      </p:graphicFrame>
      <p:sp>
        <p:nvSpPr>
          <p:cNvPr id="262" name="Google Shape;262;p23"/>
          <p:cNvSpPr txBox="1"/>
          <p:nvPr/>
        </p:nvSpPr>
        <p:spPr>
          <a:xfrm>
            <a:off x="874369" y="3389887"/>
            <a:ext cx="135445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gradient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3"/>
          <p:cNvSpPr txBox="1"/>
          <p:nvPr/>
        </p:nvSpPr>
        <p:spPr>
          <a:xfrm>
            <a:off x="3512160" y="3389887"/>
            <a:ext cx="135445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 gradient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" name="Google Shape;264;p23"/>
          <p:cNvGrpSpPr/>
          <p:nvPr/>
        </p:nvGrpSpPr>
        <p:grpSpPr>
          <a:xfrm>
            <a:off x="5744056" y="1074804"/>
            <a:ext cx="2018030" cy="2138680"/>
            <a:chOff x="5803391" y="1556003"/>
            <a:chExt cx="2018030" cy="2138680"/>
          </a:xfrm>
        </p:grpSpPr>
        <p:sp>
          <p:nvSpPr>
            <p:cNvPr id="265" name="Google Shape;265;p23"/>
            <p:cNvSpPr/>
            <p:nvPr/>
          </p:nvSpPr>
          <p:spPr>
            <a:xfrm>
              <a:off x="5803391" y="1556003"/>
              <a:ext cx="2018030" cy="2138680"/>
            </a:xfrm>
            <a:custGeom>
              <a:rect b="b" l="l" r="r" t="t"/>
              <a:pathLst>
                <a:path extrusionOk="0" h="2138679" w="2018029">
                  <a:moveTo>
                    <a:pt x="2017775" y="0"/>
                  </a:moveTo>
                  <a:lnTo>
                    <a:pt x="0" y="0"/>
                  </a:lnTo>
                  <a:lnTo>
                    <a:pt x="0" y="2138172"/>
                  </a:lnTo>
                  <a:lnTo>
                    <a:pt x="2017775" y="2138172"/>
                  </a:lnTo>
                  <a:lnTo>
                    <a:pt x="20177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5803391" y="1556003"/>
              <a:ext cx="2018030" cy="2138680"/>
            </a:xfrm>
            <a:custGeom>
              <a:rect b="b" l="l" r="r" t="t"/>
              <a:pathLst>
                <a:path extrusionOk="0" h="2138679" w="2018029">
                  <a:moveTo>
                    <a:pt x="0" y="2138172"/>
                  </a:moveTo>
                  <a:lnTo>
                    <a:pt x="2017775" y="2138172"/>
                  </a:lnTo>
                  <a:lnTo>
                    <a:pt x="2017775" y="0"/>
                  </a:lnTo>
                  <a:lnTo>
                    <a:pt x="0" y="0"/>
                  </a:lnTo>
                  <a:lnTo>
                    <a:pt x="0" y="2138172"/>
                  </a:lnTo>
                  <a:close/>
                </a:path>
              </a:pathLst>
            </a:custGeom>
            <a:noFill/>
            <a:ln cap="flat" cmpd="sng" w="126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6812279" y="1556003"/>
              <a:ext cx="0" cy="2137410"/>
            </a:xfrm>
            <a:custGeom>
              <a:rect b="b" l="l" r="r" t="t"/>
              <a:pathLst>
                <a:path extrusionOk="0" h="2137410" w="120000">
                  <a:moveTo>
                    <a:pt x="0" y="0"/>
                  </a:moveTo>
                  <a:lnTo>
                    <a:pt x="0" y="2137410"/>
                  </a:lnTo>
                </a:path>
              </a:pathLst>
            </a:cu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8" name="Google Shape;268;p23"/>
          <p:cNvSpPr txBox="1"/>
          <p:nvPr/>
        </p:nvSpPr>
        <p:spPr>
          <a:xfrm>
            <a:off x="6042000" y="3389887"/>
            <a:ext cx="141160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detection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9" name="Google Shape;269;p23"/>
          <p:cNvGrpSpPr/>
          <p:nvPr/>
        </p:nvGrpSpPr>
        <p:grpSpPr>
          <a:xfrm>
            <a:off x="6747802" y="4015167"/>
            <a:ext cx="5090795" cy="546607"/>
            <a:chOff x="1793748" y="4724400"/>
            <a:chExt cx="5090795" cy="546607"/>
          </a:xfrm>
        </p:grpSpPr>
        <p:pic>
          <p:nvPicPr>
            <p:cNvPr id="270" name="Google Shape;270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93748" y="4724400"/>
              <a:ext cx="5090159" cy="3474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5668" y="5066918"/>
              <a:ext cx="230886" cy="1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" name="Google Shape;272;p23"/>
            <p:cNvSpPr/>
            <p:nvPr/>
          </p:nvSpPr>
          <p:spPr>
            <a:xfrm>
              <a:off x="6624193" y="5084952"/>
              <a:ext cx="260350" cy="186055"/>
            </a:xfrm>
            <a:custGeom>
              <a:rect b="b" l="l" r="r" t="t"/>
              <a:pathLst>
                <a:path extrusionOk="0" h="186054" w="260350">
                  <a:moveTo>
                    <a:pt x="194336" y="147365"/>
                  </a:moveTo>
                  <a:lnTo>
                    <a:pt x="176022" y="173355"/>
                  </a:lnTo>
                  <a:lnTo>
                    <a:pt x="260223" y="186055"/>
                  </a:lnTo>
                  <a:lnTo>
                    <a:pt x="243397" y="154686"/>
                  </a:lnTo>
                  <a:lnTo>
                    <a:pt x="204724" y="154686"/>
                  </a:lnTo>
                  <a:lnTo>
                    <a:pt x="194336" y="147365"/>
                  </a:lnTo>
                  <a:close/>
                </a:path>
                <a:path extrusionOk="0" h="186054" w="260350">
                  <a:moveTo>
                    <a:pt x="201683" y="136938"/>
                  </a:moveTo>
                  <a:lnTo>
                    <a:pt x="194336" y="147365"/>
                  </a:lnTo>
                  <a:lnTo>
                    <a:pt x="204724" y="154686"/>
                  </a:lnTo>
                  <a:lnTo>
                    <a:pt x="212089" y="144272"/>
                  </a:lnTo>
                  <a:lnTo>
                    <a:pt x="201683" y="136938"/>
                  </a:lnTo>
                  <a:close/>
                </a:path>
                <a:path extrusionOk="0" h="186054" w="260350">
                  <a:moveTo>
                    <a:pt x="219963" y="110998"/>
                  </a:moveTo>
                  <a:lnTo>
                    <a:pt x="201683" y="136938"/>
                  </a:lnTo>
                  <a:lnTo>
                    <a:pt x="212089" y="144272"/>
                  </a:lnTo>
                  <a:lnTo>
                    <a:pt x="204724" y="154686"/>
                  </a:lnTo>
                  <a:lnTo>
                    <a:pt x="243397" y="154686"/>
                  </a:lnTo>
                  <a:lnTo>
                    <a:pt x="219963" y="110998"/>
                  </a:lnTo>
                  <a:close/>
                </a:path>
                <a:path extrusionOk="0" h="186054" w="260350">
                  <a:moveTo>
                    <a:pt x="7365" y="0"/>
                  </a:moveTo>
                  <a:lnTo>
                    <a:pt x="0" y="10414"/>
                  </a:lnTo>
                  <a:lnTo>
                    <a:pt x="194336" y="147365"/>
                  </a:lnTo>
                  <a:lnTo>
                    <a:pt x="201683" y="136938"/>
                  </a:lnTo>
                  <a:lnTo>
                    <a:pt x="736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23"/>
          <p:cNvSpPr txBox="1"/>
          <p:nvPr/>
        </p:nvSpPr>
        <p:spPr>
          <a:xfrm>
            <a:off x="8597304" y="4736143"/>
            <a:ext cx="154051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Lower threshold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3"/>
          <p:cNvSpPr txBox="1"/>
          <p:nvPr>
            <p:ph idx="12" type="sldNum"/>
          </p:nvPr>
        </p:nvSpPr>
        <p:spPr>
          <a:xfrm>
            <a:off x="8301863" y="6499733"/>
            <a:ext cx="29337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marR="0" rtl="0" algn="l">
              <a:lnSpc>
                <a:spcPct val="100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3"/>
          <p:cNvSpPr txBox="1"/>
          <p:nvPr/>
        </p:nvSpPr>
        <p:spPr>
          <a:xfrm>
            <a:off x="10679722" y="4736143"/>
            <a:ext cx="154940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Upper threshold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3"/>
          <p:cNvSpPr/>
          <p:nvPr/>
        </p:nvSpPr>
        <p:spPr>
          <a:xfrm>
            <a:off x="874369" y="3961890"/>
            <a:ext cx="609600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Reduce Noise using Gaussian Smoothing.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Compute image gradient using Sobel filter.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Apply Non-Max Suppression or NMS to just jeep the local maxima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Finally, apply Hysteresis thresholding which that 2-threshold values T_upper and T_lower which is used in the Canny() function.</a:t>
            </a:r>
            <a:endParaRPr/>
          </a:p>
        </p:txBody>
      </p:sp>
      <p:pic>
        <p:nvPicPr>
          <p:cNvPr id="277" name="Google Shape;27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4616" y="1552074"/>
            <a:ext cx="4114505" cy="1037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"/>
          <p:cNvSpPr txBox="1"/>
          <p:nvPr>
            <p:ph type="title"/>
          </p:nvPr>
        </p:nvSpPr>
        <p:spPr>
          <a:xfrm>
            <a:off x="728867" y="436965"/>
            <a:ext cx="6696709" cy="566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Edge Detection using Canny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"/>
          <p:cNvSpPr txBox="1"/>
          <p:nvPr/>
        </p:nvSpPr>
        <p:spPr>
          <a:xfrm>
            <a:off x="1199134" y="2858250"/>
            <a:ext cx="6623684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functions: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cv2.Canny(image, lower_threshold, upper_threshold)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4"/>
          <p:cNvSpPr txBox="1"/>
          <p:nvPr/>
        </p:nvSpPr>
        <p:spPr>
          <a:xfrm>
            <a:off x="2726232" y="5697424"/>
            <a:ext cx="750570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4"/>
          <p:cNvSpPr txBox="1"/>
          <p:nvPr/>
        </p:nvSpPr>
        <p:spPr>
          <a:xfrm>
            <a:off x="4253864" y="5697424"/>
            <a:ext cx="1714500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Threshold: 50-150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4"/>
          <p:cNvSpPr txBox="1"/>
          <p:nvPr/>
        </p:nvSpPr>
        <p:spPr>
          <a:xfrm>
            <a:off x="6248527" y="5701385"/>
            <a:ext cx="171450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Threshold: 50-200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4"/>
          <p:cNvSpPr txBox="1"/>
          <p:nvPr/>
        </p:nvSpPr>
        <p:spPr>
          <a:xfrm>
            <a:off x="8262874" y="5681269"/>
            <a:ext cx="1830705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Threshold: 100-200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4"/>
          <p:cNvSpPr txBox="1"/>
          <p:nvPr>
            <p:ph idx="12" type="sldNum"/>
          </p:nvPr>
        </p:nvSpPr>
        <p:spPr>
          <a:xfrm>
            <a:off x="8301863" y="6499733"/>
            <a:ext cx="29337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marR="0" rtl="0" algn="l">
              <a:lnSpc>
                <a:spcPct val="100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7222" y="3998266"/>
            <a:ext cx="1891142" cy="1681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9503" y="3962646"/>
            <a:ext cx="2001391" cy="1779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15703" y="3998266"/>
            <a:ext cx="1961320" cy="1743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4977" y="4016409"/>
            <a:ext cx="1891142" cy="1681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5713" y="1522428"/>
            <a:ext cx="8470900" cy="11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"/>
          <p:cNvSpPr txBox="1"/>
          <p:nvPr>
            <p:ph type="title"/>
          </p:nvPr>
        </p:nvSpPr>
        <p:spPr>
          <a:xfrm>
            <a:off x="2038002" y="294600"/>
            <a:ext cx="41055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436A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12436A"/>
                </a:solidFill>
                <a:latin typeface="Calibri"/>
                <a:ea typeface="Calibri"/>
                <a:cs typeface="Calibri"/>
                <a:sym typeface="Calibri"/>
              </a:rPr>
              <a:t>Hough </a:t>
            </a: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Space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5"/>
          <p:cNvSpPr/>
          <p:nvPr/>
        </p:nvSpPr>
        <p:spPr>
          <a:xfrm>
            <a:off x="1959864" y="1124711"/>
            <a:ext cx="5102225" cy="0"/>
          </a:xfrm>
          <a:custGeom>
            <a:rect b="b" l="l" r="r" t="t"/>
            <a:pathLst>
              <a:path extrusionOk="0" h="120000" w="5102225">
                <a:moveTo>
                  <a:pt x="0" y="0"/>
                </a:moveTo>
                <a:lnTo>
                  <a:pt x="5101971" y="0"/>
                </a:lnTo>
              </a:path>
            </a:pathLst>
          </a:custGeom>
          <a:noFill/>
          <a:ln cap="flat" cmpd="sng" w="9525">
            <a:solidFill>
              <a:srgbClr val="7670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0" name="Google Shape;300;p25"/>
          <p:cNvGrpSpPr/>
          <p:nvPr/>
        </p:nvGrpSpPr>
        <p:grpSpPr>
          <a:xfrm>
            <a:off x="2415540" y="2160269"/>
            <a:ext cx="2470150" cy="2579370"/>
            <a:chOff x="891540" y="2160269"/>
            <a:chExt cx="2470150" cy="2579370"/>
          </a:xfrm>
        </p:grpSpPr>
        <p:sp>
          <p:nvSpPr>
            <p:cNvPr id="301" name="Google Shape;301;p25"/>
            <p:cNvSpPr/>
            <p:nvPr/>
          </p:nvSpPr>
          <p:spPr>
            <a:xfrm>
              <a:off x="891540" y="2160269"/>
              <a:ext cx="2470150" cy="2579370"/>
            </a:xfrm>
            <a:custGeom>
              <a:rect b="b" l="l" r="r" t="t"/>
              <a:pathLst>
                <a:path extrusionOk="0" h="2579370" w="2470150">
                  <a:moveTo>
                    <a:pt x="2470150" y="2522220"/>
                  </a:moveTo>
                  <a:lnTo>
                    <a:pt x="2432050" y="2503170"/>
                  </a:lnTo>
                  <a:lnTo>
                    <a:pt x="2355850" y="2465070"/>
                  </a:lnTo>
                  <a:lnTo>
                    <a:pt x="2355850" y="2503170"/>
                  </a:lnTo>
                  <a:lnTo>
                    <a:pt x="76200" y="250317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2540000"/>
                  </a:lnTo>
                  <a:lnTo>
                    <a:pt x="57150" y="2540000"/>
                  </a:lnTo>
                  <a:lnTo>
                    <a:pt x="57150" y="2541270"/>
                  </a:lnTo>
                  <a:lnTo>
                    <a:pt x="2355850" y="2541270"/>
                  </a:lnTo>
                  <a:lnTo>
                    <a:pt x="2355850" y="2579370"/>
                  </a:lnTo>
                  <a:lnTo>
                    <a:pt x="2432050" y="2541270"/>
                  </a:lnTo>
                  <a:lnTo>
                    <a:pt x="2470150" y="25222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2" name="Google Shape;302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67941" y="3786886"/>
              <a:ext cx="131572" cy="131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25"/>
            <p:cNvSpPr/>
            <p:nvPr/>
          </p:nvSpPr>
          <p:spPr>
            <a:xfrm>
              <a:off x="947927" y="3445764"/>
              <a:ext cx="1422400" cy="723900"/>
            </a:xfrm>
            <a:custGeom>
              <a:rect b="b" l="l" r="r" t="t"/>
              <a:pathLst>
                <a:path extrusionOk="0" h="723900" w="1422400">
                  <a:moveTo>
                    <a:pt x="1421892" y="0"/>
                  </a:moveTo>
                  <a:lnTo>
                    <a:pt x="0" y="723900"/>
                  </a:lnTo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4" name="Google Shape;304;p25"/>
          <p:cNvGrpSpPr/>
          <p:nvPr/>
        </p:nvGrpSpPr>
        <p:grpSpPr>
          <a:xfrm>
            <a:off x="6768084" y="2177033"/>
            <a:ext cx="2470150" cy="2579370"/>
            <a:chOff x="5244084" y="2177033"/>
            <a:chExt cx="2470150" cy="2579370"/>
          </a:xfrm>
        </p:grpSpPr>
        <p:sp>
          <p:nvSpPr>
            <p:cNvPr id="305" name="Google Shape;305;p25"/>
            <p:cNvSpPr/>
            <p:nvPr/>
          </p:nvSpPr>
          <p:spPr>
            <a:xfrm>
              <a:off x="5244084" y="2177033"/>
              <a:ext cx="2470150" cy="2579370"/>
            </a:xfrm>
            <a:custGeom>
              <a:rect b="b" l="l" r="r" t="t"/>
              <a:pathLst>
                <a:path extrusionOk="0" h="2579370" w="2470150">
                  <a:moveTo>
                    <a:pt x="2470150" y="2522220"/>
                  </a:moveTo>
                  <a:lnTo>
                    <a:pt x="2432050" y="2503170"/>
                  </a:lnTo>
                  <a:lnTo>
                    <a:pt x="2355850" y="2465070"/>
                  </a:lnTo>
                  <a:lnTo>
                    <a:pt x="2355850" y="2503170"/>
                  </a:lnTo>
                  <a:lnTo>
                    <a:pt x="76200" y="250317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2540000"/>
                  </a:lnTo>
                  <a:lnTo>
                    <a:pt x="57150" y="2540000"/>
                  </a:lnTo>
                  <a:lnTo>
                    <a:pt x="57150" y="2541270"/>
                  </a:lnTo>
                  <a:lnTo>
                    <a:pt x="2355850" y="2541270"/>
                  </a:lnTo>
                  <a:lnTo>
                    <a:pt x="2355850" y="2579370"/>
                  </a:lnTo>
                  <a:lnTo>
                    <a:pt x="2432050" y="2541270"/>
                  </a:lnTo>
                  <a:lnTo>
                    <a:pt x="2470150" y="25222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6" name="Google Shape;306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81344" y="3738372"/>
              <a:ext cx="156971" cy="1569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Google Shape;307;p25"/>
          <p:cNvSpPr txBox="1"/>
          <p:nvPr/>
        </p:nvSpPr>
        <p:spPr>
          <a:xfrm>
            <a:off x="9022461" y="4732146"/>
            <a:ext cx="27368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5"/>
          <p:cNvSpPr txBox="1"/>
          <p:nvPr>
            <p:ph idx="12" type="sldNum"/>
          </p:nvPr>
        </p:nvSpPr>
        <p:spPr>
          <a:xfrm>
            <a:off x="8301863" y="6499733"/>
            <a:ext cx="29337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marR="0" rtl="0" algn="l">
              <a:lnSpc>
                <a:spcPct val="100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5"/>
          <p:cNvSpPr txBox="1"/>
          <p:nvPr/>
        </p:nvSpPr>
        <p:spPr>
          <a:xfrm>
            <a:off x="6542913" y="2035555"/>
            <a:ext cx="18923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5"/>
          <p:cNvSpPr txBox="1"/>
          <p:nvPr/>
        </p:nvSpPr>
        <p:spPr>
          <a:xfrm>
            <a:off x="2140407" y="1924303"/>
            <a:ext cx="17018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5"/>
          <p:cNvSpPr txBox="1"/>
          <p:nvPr/>
        </p:nvSpPr>
        <p:spPr>
          <a:xfrm>
            <a:off x="4792218" y="4768088"/>
            <a:ext cx="1657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5"/>
          <p:cNvSpPr txBox="1"/>
          <p:nvPr/>
        </p:nvSpPr>
        <p:spPr>
          <a:xfrm>
            <a:off x="2195577" y="3520567"/>
            <a:ext cx="2034539" cy="796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2375">
            <a:spAutoFit/>
          </a:bodyPr>
          <a:lstStyle/>
          <a:p>
            <a:pPr indent="0" lvl="0" marL="1773554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spcBef>
                <a:spcPts val="155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6"/>
          <p:cNvSpPr txBox="1"/>
          <p:nvPr>
            <p:ph type="title"/>
          </p:nvPr>
        </p:nvSpPr>
        <p:spPr>
          <a:xfrm>
            <a:off x="2038002" y="294600"/>
            <a:ext cx="41772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436A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12436A"/>
                </a:solidFill>
                <a:latin typeface="Calibri"/>
                <a:ea typeface="Calibri"/>
                <a:cs typeface="Calibri"/>
                <a:sym typeface="Calibri"/>
              </a:rPr>
              <a:t>Hough </a:t>
            </a: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Space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6"/>
          <p:cNvSpPr/>
          <p:nvPr/>
        </p:nvSpPr>
        <p:spPr>
          <a:xfrm>
            <a:off x="1959864" y="1124711"/>
            <a:ext cx="5102225" cy="0"/>
          </a:xfrm>
          <a:custGeom>
            <a:rect b="b" l="l" r="r" t="t"/>
            <a:pathLst>
              <a:path extrusionOk="0" h="120000" w="5102225">
                <a:moveTo>
                  <a:pt x="0" y="0"/>
                </a:moveTo>
                <a:lnTo>
                  <a:pt x="5101971" y="0"/>
                </a:lnTo>
              </a:path>
            </a:pathLst>
          </a:custGeom>
          <a:noFill/>
          <a:ln cap="flat" cmpd="sng" w="9525">
            <a:solidFill>
              <a:srgbClr val="7670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2415540" y="2160269"/>
            <a:ext cx="2470150" cy="2844293"/>
            <a:chOff x="891540" y="2160269"/>
            <a:chExt cx="2470150" cy="2844293"/>
          </a:xfrm>
        </p:grpSpPr>
        <p:sp>
          <p:nvSpPr>
            <p:cNvPr id="320" name="Google Shape;320;p26"/>
            <p:cNvSpPr/>
            <p:nvPr/>
          </p:nvSpPr>
          <p:spPr>
            <a:xfrm>
              <a:off x="891540" y="2160269"/>
              <a:ext cx="2470150" cy="2579370"/>
            </a:xfrm>
            <a:custGeom>
              <a:rect b="b" l="l" r="r" t="t"/>
              <a:pathLst>
                <a:path extrusionOk="0" h="2579370" w="2470150">
                  <a:moveTo>
                    <a:pt x="2470150" y="2522220"/>
                  </a:moveTo>
                  <a:lnTo>
                    <a:pt x="2432050" y="2503170"/>
                  </a:lnTo>
                  <a:lnTo>
                    <a:pt x="2355850" y="2465070"/>
                  </a:lnTo>
                  <a:lnTo>
                    <a:pt x="2355850" y="2503170"/>
                  </a:lnTo>
                  <a:lnTo>
                    <a:pt x="76200" y="250317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2540000"/>
                  </a:lnTo>
                  <a:lnTo>
                    <a:pt x="57150" y="2540000"/>
                  </a:lnTo>
                  <a:lnTo>
                    <a:pt x="57150" y="2541270"/>
                  </a:lnTo>
                  <a:lnTo>
                    <a:pt x="2355850" y="2541270"/>
                  </a:lnTo>
                  <a:lnTo>
                    <a:pt x="2355850" y="2579370"/>
                  </a:lnTo>
                  <a:lnTo>
                    <a:pt x="2432050" y="2541270"/>
                  </a:lnTo>
                  <a:lnTo>
                    <a:pt x="2470150" y="25222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1" name="Google Shape;321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67941" y="3786886"/>
              <a:ext cx="131572" cy="131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" name="Google Shape;322;p26"/>
            <p:cNvSpPr/>
            <p:nvPr/>
          </p:nvSpPr>
          <p:spPr>
            <a:xfrm>
              <a:off x="1062227" y="2747772"/>
              <a:ext cx="1224280" cy="2256790"/>
            </a:xfrm>
            <a:custGeom>
              <a:rect b="b" l="l" r="r" t="t"/>
              <a:pathLst>
                <a:path extrusionOk="0" h="2256790" w="1224280">
                  <a:moveTo>
                    <a:pt x="216408" y="21336"/>
                  </a:moveTo>
                  <a:lnTo>
                    <a:pt x="919098" y="2154935"/>
                  </a:lnTo>
                </a:path>
                <a:path extrusionOk="0" h="2256790" w="1224280">
                  <a:moveTo>
                    <a:pt x="708024" y="0"/>
                  </a:moveTo>
                  <a:lnTo>
                    <a:pt x="432816" y="2256409"/>
                  </a:lnTo>
                </a:path>
                <a:path extrusionOk="0" h="2256790" w="1224280">
                  <a:moveTo>
                    <a:pt x="973454" y="233172"/>
                  </a:moveTo>
                  <a:lnTo>
                    <a:pt x="54863" y="2155063"/>
                  </a:lnTo>
                </a:path>
                <a:path extrusionOk="0" h="2256790" w="1224280">
                  <a:moveTo>
                    <a:pt x="42671" y="367283"/>
                  </a:moveTo>
                  <a:lnTo>
                    <a:pt x="1223772" y="1933575"/>
                  </a:lnTo>
                </a:path>
                <a:path extrusionOk="0" h="2256790" w="1224280">
                  <a:moveTo>
                    <a:pt x="0" y="883919"/>
                  </a:moveTo>
                  <a:lnTo>
                    <a:pt x="1223391" y="1328420"/>
                  </a:lnTo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" name="Google Shape;323;p26"/>
          <p:cNvGrpSpPr/>
          <p:nvPr/>
        </p:nvGrpSpPr>
        <p:grpSpPr>
          <a:xfrm>
            <a:off x="6768084" y="2177033"/>
            <a:ext cx="2470150" cy="2579370"/>
            <a:chOff x="5244084" y="2177033"/>
            <a:chExt cx="2470150" cy="2579370"/>
          </a:xfrm>
        </p:grpSpPr>
        <p:sp>
          <p:nvSpPr>
            <p:cNvPr id="324" name="Google Shape;324;p26"/>
            <p:cNvSpPr/>
            <p:nvPr/>
          </p:nvSpPr>
          <p:spPr>
            <a:xfrm>
              <a:off x="5244084" y="2177033"/>
              <a:ext cx="2470150" cy="2579370"/>
            </a:xfrm>
            <a:custGeom>
              <a:rect b="b" l="l" r="r" t="t"/>
              <a:pathLst>
                <a:path extrusionOk="0" h="2579370" w="2470150">
                  <a:moveTo>
                    <a:pt x="2470150" y="2522220"/>
                  </a:moveTo>
                  <a:lnTo>
                    <a:pt x="2432050" y="2503170"/>
                  </a:lnTo>
                  <a:lnTo>
                    <a:pt x="2355850" y="2465070"/>
                  </a:lnTo>
                  <a:lnTo>
                    <a:pt x="2355850" y="2503170"/>
                  </a:lnTo>
                  <a:lnTo>
                    <a:pt x="76200" y="250317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2540000"/>
                  </a:lnTo>
                  <a:lnTo>
                    <a:pt x="57150" y="2540000"/>
                  </a:lnTo>
                  <a:lnTo>
                    <a:pt x="57150" y="2541270"/>
                  </a:lnTo>
                  <a:lnTo>
                    <a:pt x="2355850" y="2541270"/>
                  </a:lnTo>
                  <a:lnTo>
                    <a:pt x="2355850" y="2579370"/>
                  </a:lnTo>
                  <a:lnTo>
                    <a:pt x="2432050" y="2541270"/>
                  </a:lnTo>
                  <a:lnTo>
                    <a:pt x="2470150" y="25222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5" name="Google Shape;325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81344" y="3738372"/>
              <a:ext cx="156971" cy="1569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84748" y="3427475"/>
              <a:ext cx="156972" cy="1569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26"/>
            <p:cNvSpPr/>
            <p:nvPr/>
          </p:nvSpPr>
          <p:spPr>
            <a:xfrm>
              <a:off x="5605272" y="2775203"/>
              <a:ext cx="1113790" cy="1814195"/>
            </a:xfrm>
            <a:custGeom>
              <a:rect b="b" l="l" r="r" t="t"/>
              <a:pathLst>
                <a:path extrusionOk="0" h="1814195" w="1113790">
                  <a:moveTo>
                    <a:pt x="0" y="0"/>
                  </a:moveTo>
                  <a:lnTo>
                    <a:pt x="1113408" y="1813941"/>
                  </a:lnTo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8" name="Google Shape;328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60820" y="4343400"/>
              <a:ext cx="155448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364224" y="4032504"/>
              <a:ext cx="155448" cy="1569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602224" y="2834639"/>
              <a:ext cx="155448" cy="155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98820" y="3145536"/>
              <a:ext cx="155447" cy="1554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2" name="Google Shape;332;p26"/>
          <p:cNvSpPr txBox="1"/>
          <p:nvPr/>
        </p:nvSpPr>
        <p:spPr>
          <a:xfrm>
            <a:off x="9022461" y="4732146"/>
            <a:ext cx="27368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6"/>
          <p:cNvSpPr txBox="1"/>
          <p:nvPr>
            <p:ph idx="12" type="sldNum"/>
          </p:nvPr>
        </p:nvSpPr>
        <p:spPr>
          <a:xfrm>
            <a:off x="8301863" y="6499733"/>
            <a:ext cx="29337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marR="0" rtl="0" algn="l">
              <a:lnSpc>
                <a:spcPct val="100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6"/>
          <p:cNvSpPr txBox="1"/>
          <p:nvPr/>
        </p:nvSpPr>
        <p:spPr>
          <a:xfrm>
            <a:off x="6542913" y="2035555"/>
            <a:ext cx="18923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6"/>
          <p:cNvSpPr txBox="1"/>
          <p:nvPr/>
        </p:nvSpPr>
        <p:spPr>
          <a:xfrm>
            <a:off x="2140407" y="1924303"/>
            <a:ext cx="17018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6"/>
          <p:cNvSpPr txBox="1"/>
          <p:nvPr/>
        </p:nvSpPr>
        <p:spPr>
          <a:xfrm>
            <a:off x="4792218" y="4768088"/>
            <a:ext cx="1657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7"/>
          <p:cNvSpPr txBox="1"/>
          <p:nvPr>
            <p:ph type="title"/>
          </p:nvPr>
        </p:nvSpPr>
        <p:spPr>
          <a:xfrm>
            <a:off x="2038003" y="294600"/>
            <a:ext cx="45048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436A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12436A"/>
                </a:solidFill>
                <a:latin typeface="Calibri"/>
                <a:ea typeface="Calibri"/>
                <a:cs typeface="Calibri"/>
                <a:sym typeface="Calibri"/>
              </a:rPr>
              <a:t>Hough </a:t>
            </a: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Space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1959864" y="1124711"/>
            <a:ext cx="5102225" cy="0"/>
          </a:xfrm>
          <a:custGeom>
            <a:rect b="b" l="l" r="r" t="t"/>
            <a:pathLst>
              <a:path extrusionOk="0" h="120000" w="5102225">
                <a:moveTo>
                  <a:pt x="0" y="0"/>
                </a:moveTo>
                <a:lnTo>
                  <a:pt x="5101971" y="0"/>
                </a:lnTo>
              </a:path>
            </a:pathLst>
          </a:custGeom>
          <a:noFill/>
          <a:ln cap="flat" cmpd="sng" w="9525">
            <a:solidFill>
              <a:srgbClr val="7670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27"/>
          <p:cNvGrpSpPr/>
          <p:nvPr/>
        </p:nvGrpSpPr>
        <p:grpSpPr>
          <a:xfrm>
            <a:off x="2415540" y="2160269"/>
            <a:ext cx="2470150" cy="2844293"/>
            <a:chOff x="891540" y="2160269"/>
            <a:chExt cx="2470150" cy="2844293"/>
          </a:xfrm>
        </p:grpSpPr>
        <p:sp>
          <p:nvSpPr>
            <p:cNvPr id="344" name="Google Shape;344;p27"/>
            <p:cNvSpPr/>
            <p:nvPr/>
          </p:nvSpPr>
          <p:spPr>
            <a:xfrm>
              <a:off x="891540" y="2160269"/>
              <a:ext cx="2470150" cy="2579370"/>
            </a:xfrm>
            <a:custGeom>
              <a:rect b="b" l="l" r="r" t="t"/>
              <a:pathLst>
                <a:path extrusionOk="0" h="2579370" w="2470150">
                  <a:moveTo>
                    <a:pt x="2470150" y="2522220"/>
                  </a:moveTo>
                  <a:lnTo>
                    <a:pt x="2432050" y="2503170"/>
                  </a:lnTo>
                  <a:lnTo>
                    <a:pt x="2355850" y="2465070"/>
                  </a:lnTo>
                  <a:lnTo>
                    <a:pt x="2355850" y="2503170"/>
                  </a:lnTo>
                  <a:lnTo>
                    <a:pt x="76200" y="250317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2540000"/>
                  </a:lnTo>
                  <a:lnTo>
                    <a:pt x="57150" y="2540000"/>
                  </a:lnTo>
                  <a:lnTo>
                    <a:pt x="57150" y="2541270"/>
                  </a:lnTo>
                  <a:lnTo>
                    <a:pt x="2355850" y="2541270"/>
                  </a:lnTo>
                  <a:lnTo>
                    <a:pt x="2355850" y="2579370"/>
                  </a:lnTo>
                  <a:lnTo>
                    <a:pt x="2432050" y="2541270"/>
                  </a:lnTo>
                  <a:lnTo>
                    <a:pt x="2470150" y="25222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5" name="Google Shape;345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67941" y="3786886"/>
              <a:ext cx="131572" cy="131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" name="Google Shape;346;p27"/>
            <p:cNvSpPr/>
            <p:nvPr/>
          </p:nvSpPr>
          <p:spPr>
            <a:xfrm>
              <a:off x="1062227" y="2747772"/>
              <a:ext cx="1224280" cy="2256790"/>
            </a:xfrm>
            <a:custGeom>
              <a:rect b="b" l="l" r="r" t="t"/>
              <a:pathLst>
                <a:path extrusionOk="0" h="2256790" w="1224280">
                  <a:moveTo>
                    <a:pt x="216408" y="21336"/>
                  </a:moveTo>
                  <a:lnTo>
                    <a:pt x="919098" y="2154935"/>
                  </a:lnTo>
                </a:path>
                <a:path extrusionOk="0" h="2256790" w="1224280">
                  <a:moveTo>
                    <a:pt x="708024" y="0"/>
                  </a:moveTo>
                  <a:lnTo>
                    <a:pt x="432816" y="2256409"/>
                  </a:lnTo>
                </a:path>
                <a:path extrusionOk="0" h="2256790" w="1224280">
                  <a:moveTo>
                    <a:pt x="973454" y="233172"/>
                  </a:moveTo>
                  <a:lnTo>
                    <a:pt x="54863" y="2155063"/>
                  </a:lnTo>
                </a:path>
                <a:path extrusionOk="0" h="2256790" w="1224280">
                  <a:moveTo>
                    <a:pt x="42671" y="367283"/>
                  </a:moveTo>
                  <a:lnTo>
                    <a:pt x="1223772" y="1933575"/>
                  </a:lnTo>
                </a:path>
                <a:path extrusionOk="0" h="2256790" w="1224280">
                  <a:moveTo>
                    <a:pt x="0" y="883919"/>
                  </a:moveTo>
                  <a:lnTo>
                    <a:pt x="1223391" y="1328420"/>
                  </a:lnTo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7" name="Google Shape;347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46246" y="3332751"/>
              <a:ext cx="130736" cy="130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27"/>
            <p:cNvSpPr/>
            <p:nvPr/>
          </p:nvSpPr>
          <p:spPr>
            <a:xfrm>
              <a:off x="1426971" y="2258060"/>
              <a:ext cx="1455420" cy="2246630"/>
            </a:xfrm>
            <a:custGeom>
              <a:rect b="b" l="l" r="r" t="t"/>
              <a:pathLst>
                <a:path extrusionOk="0" h="2246629" w="1455420">
                  <a:moveTo>
                    <a:pt x="766826" y="0"/>
                  </a:moveTo>
                  <a:lnTo>
                    <a:pt x="794004" y="2246248"/>
                  </a:lnTo>
                </a:path>
                <a:path extrusionOk="0" h="2246629" w="1455420">
                  <a:moveTo>
                    <a:pt x="1253744" y="129031"/>
                  </a:moveTo>
                  <a:lnTo>
                    <a:pt x="311403" y="2197608"/>
                  </a:lnTo>
                </a:path>
                <a:path extrusionOk="0" h="2246629" w="1455420">
                  <a:moveTo>
                    <a:pt x="1455039" y="451103"/>
                  </a:moveTo>
                  <a:lnTo>
                    <a:pt x="0" y="2006853"/>
                  </a:lnTo>
                </a:path>
                <a:path extrusionOk="0" h="2246629" w="1455420">
                  <a:moveTo>
                    <a:pt x="518922" y="261874"/>
                  </a:moveTo>
                  <a:lnTo>
                    <a:pt x="1173098" y="2111375"/>
                  </a:lnTo>
                </a:path>
                <a:path extrusionOk="0" h="2246629" w="1455420">
                  <a:moveTo>
                    <a:pt x="308609" y="745998"/>
                  </a:moveTo>
                  <a:lnTo>
                    <a:pt x="1341247" y="1538477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9" name="Google Shape;349;p27"/>
          <p:cNvGrpSpPr/>
          <p:nvPr/>
        </p:nvGrpSpPr>
        <p:grpSpPr>
          <a:xfrm>
            <a:off x="6768084" y="2177033"/>
            <a:ext cx="2470150" cy="2579370"/>
            <a:chOff x="5244084" y="2177033"/>
            <a:chExt cx="2470150" cy="2579370"/>
          </a:xfrm>
        </p:grpSpPr>
        <p:sp>
          <p:nvSpPr>
            <p:cNvPr id="350" name="Google Shape;350;p27"/>
            <p:cNvSpPr/>
            <p:nvPr/>
          </p:nvSpPr>
          <p:spPr>
            <a:xfrm>
              <a:off x="5244084" y="2177033"/>
              <a:ext cx="2470150" cy="2579370"/>
            </a:xfrm>
            <a:custGeom>
              <a:rect b="b" l="l" r="r" t="t"/>
              <a:pathLst>
                <a:path extrusionOk="0" h="2579370" w="2470150">
                  <a:moveTo>
                    <a:pt x="2470150" y="2522220"/>
                  </a:moveTo>
                  <a:lnTo>
                    <a:pt x="2432050" y="2503170"/>
                  </a:lnTo>
                  <a:lnTo>
                    <a:pt x="2355850" y="2465070"/>
                  </a:lnTo>
                  <a:lnTo>
                    <a:pt x="2355850" y="2503170"/>
                  </a:lnTo>
                  <a:lnTo>
                    <a:pt x="76200" y="250317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2540000"/>
                  </a:lnTo>
                  <a:lnTo>
                    <a:pt x="57150" y="2540000"/>
                  </a:lnTo>
                  <a:lnTo>
                    <a:pt x="57150" y="2541270"/>
                  </a:lnTo>
                  <a:lnTo>
                    <a:pt x="2355850" y="2541270"/>
                  </a:lnTo>
                  <a:lnTo>
                    <a:pt x="2355850" y="2579370"/>
                  </a:lnTo>
                  <a:lnTo>
                    <a:pt x="2432050" y="2541270"/>
                  </a:lnTo>
                  <a:lnTo>
                    <a:pt x="2470150" y="25222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1" name="Google Shape;351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98044" y="3755072"/>
              <a:ext cx="122046" cy="12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01448" y="3444176"/>
              <a:ext cx="122047" cy="1220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27"/>
            <p:cNvSpPr/>
            <p:nvPr/>
          </p:nvSpPr>
          <p:spPr>
            <a:xfrm>
              <a:off x="5606034" y="2775965"/>
              <a:ext cx="1113790" cy="1814195"/>
            </a:xfrm>
            <a:custGeom>
              <a:rect b="b" l="l" r="r" t="t"/>
              <a:pathLst>
                <a:path extrusionOk="0" h="1814195" w="1113790">
                  <a:moveTo>
                    <a:pt x="0" y="0"/>
                  </a:moveTo>
                  <a:lnTo>
                    <a:pt x="1113409" y="1813941"/>
                  </a:lnTo>
                </a:path>
              </a:pathLst>
            </a:custGeom>
            <a:noFill/>
            <a:ln cap="flat" cmpd="sng" w="5397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4" name="Google Shape;354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577520" y="4360100"/>
              <a:ext cx="120523" cy="1220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380924" y="4049204"/>
              <a:ext cx="120523" cy="12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2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618924" y="2851340"/>
              <a:ext cx="120523" cy="120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2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815520" y="3162236"/>
              <a:ext cx="120522" cy="120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2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175734" y="3742485"/>
              <a:ext cx="121709" cy="121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2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376646" y="3433931"/>
              <a:ext cx="121658" cy="1217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p27"/>
            <p:cNvSpPr/>
            <p:nvPr/>
          </p:nvSpPr>
          <p:spPr>
            <a:xfrm>
              <a:off x="5725541" y="2774950"/>
              <a:ext cx="1185545" cy="1767839"/>
            </a:xfrm>
            <a:custGeom>
              <a:rect b="b" l="l" r="r" t="t"/>
              <a:pathLst>
                <a:path extrusionOk="0" h="1767839" w="1185545">
                  <a:moveTo>
                    <a:pt x="1185417" y="0"/>
                  </a:moveTo>
                  <a:lnTo>
                    <a:pt x="0" y="1767839"/>
                  </a:lnTo>
                </a:path>
              </a:pathLst>
            </a:custGeom>
            <a:noFill/>
            <a:ln cap="flat" cmpd="sng" w="444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1" name="Google Shape;361;p2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984144" y="4030521"/>
              <a:ext cx="121658" cy="121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2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783248" y="4339131"/>
              <a:ext cx="121693" cy="121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2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555916" y="3146855"/>
              <a:ext cx="121693" cy="121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2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756830" y="2838354"/>
              <a:ext cx="121693" cy="1216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5" name="Google Shape;365;p27"/>
          <p:cNvSpPr txBox="1"/>
          <p:nvPr/>
        </p:nvSpPr>
        <p:spPr>
          <a:xfrm>
            <a:off x="9022461" y="4732146"/>
            <a:ext cx="27368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7"/>
          <p:cNvSpPr txBox="1"/>
          <p:nvPr/>
        </p:nvSpPr>
        <p:spPr>
          <a:xfrm>
            <a:off x="6542913" y="2035555"/>
            <a:ext cx="18923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7"/>
          <p:cNvSpPr txBox="1"/>
          <p:nvPr/>
        </p:nvSpPr>
        <p:spPr>
          <a:xfrm>
            <a:off x="2140407" y="1924303"/>
            <a:ext cx="17018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7"/>
          <p:cNvSpPr txBox="1"/>
          <p:nvPr/>
        </p:nvSpPr>
        <p:spPr>
          <a:xfrm>
            <a:off x="4792218" y="4768088"/>
            <a:ext cx="1657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7"/>
          <p:cNvSpPr/>
          <p:nvPr/>
        </p:nvSpPr>
        <p:spPr>
          <a:xfrm>
            <a:off x="2067306" y="2160271"/>
            <a:ext cx="3222625" cy="2557145"/>
          </a:xfrm>
          <a:custGeom>
            <a:rect b="b" l="l" r="r" t="t"/>
            <a:pathLst>
              <a:path extrusionOk="0" h="2557145" w="3222625">
                <a:moveTo>
                  <a:pt x="0" y="2556891"/>
                </a:moveTo>
                <a:lnTo>
                  <a:pt x="3222371" y="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7"/>
          <p:cNvSpPr txBox="1"/>
          <p:nvPr>
            <p:ph idx="12" type="sldNum"/>
          </p:nvPr>
        </p:nvSpPr>
        <p:spPr>
          <a:xfrm>
            <a:off x="8301863" y="6499733"/>
            <a:ext cx="29337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marR="0" rtl="0" algn="l">
              <a:lnSpc>
                <a:spcPct val="100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/>
          <p:nvPr>
            <p:ph type="title"/>
          </p:nvPr>
        </p:nvSpPr>
        <p:spPr>
          <a:xfrm>
            <a:off x="2038001" y="294600"/>
            <a:ext cx="38607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436A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12436A"/>
                </a:solidFill>
                <a:latin typeface="Calibri"/>
                <a:ea typeface="Calibri"/>
                <a:cs typeface="Calibri"/>
                <a:sym typeface="Calibri"/>
              </a:rPr>
              <a:t>Hough </a:t>
            </a: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Space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8"/>
          <p:cNvSpPr/>
          <p:nvPr/>
        </p:nvSpPr>
        <p:spPr>
          <a:xfrm>
            <a:off x="1959864" y="1124711"/>
            <a:ext cx="5102225" cy="0"/>
          </a:xfrm>
          <a:custGeom>
            <a:rect b="b" l="l" r="r" t="t"/>
            <a:pathLst>
              <a:path extrusionOk="0" h="120000" w="5102225">
                <a:moveTo>
                  <a:pt x="0" y="0"/>
                </a:moveTo>
                <a:lnTo>
                  <a:pt x="5101971" y="0"/>
                </a:lnTo>
              </a:path>
            </a:pathLst>
          </a:custGeom>
          <a:noFill/>
          <a:ln cap="flat" cmpd="sng" w="9525">
            <a:solidFill>
              <a:srgbClr val="7670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7" name="Google Shape;377;p28"/>
          <p:cNvGrpSpPr/>
          <p:nvPr/>
        </p:nvGrpSpPr>
        <p:grpSpPr>
          <a:xfrm>
            <a:off x="2415540" y="2021714"/>
            <a:ext cx="2719705" cy="2982849"/>
            <a:chOff x="891540" y="2021713"/>
            <a:chExt cx="2719705" cy="2982849"/>
          </a:xfrm>
        </p:grpSpPr>
        <p:sp>
          <p:nvSpPr>
            <p:cNvPr id="378" name="Google Shape;378;p28"/>
            <p:cNvSpPr/>
            <p:nvPr/>
          </p:nvSpPr>
          <p:spPr>
            <a:xfrm>
              <a:off x="891540" y="2160269"/>
              <a:ext cx="2470150" cy="2579370"/>
            </a:xfrm>
            <a:custGeom>
              <a:rect b="b" l="l" r="r" t="t"/>
              <a:pathLst>
                <a:path extrusionOk="0" h="2579370" w="2470150">
                  <a:moveTo>
                    <a:pt x="2470150" y="2522220"/>
                  </a:moveTo>
                  <a:lnTo>
                    <a:pt x="2432050" y="2503170"/>
                  </a:lnTo>
                  <a:lnTo>
                    <a:pt x="2355850" y="2465070"/>
                  </a:lnTo>
                  <a:lnTo>
                    <a:pt x="2355850" y="2503170"/>
                  </a:lnTo>
                  <a:lnTo>
                    <a:pt x="76200" y="250317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2540000"/>
                  </a:lnTo>
                  <a:lnTo>
                    <a:pt x="57150" y="2540000"/>
                  </a:lnTo>
                  <a:lnTo>
                    <a:pt x="57150" y="2541270"/>
                  </a:lnTo>
                  <a:lnTo>
                    <a:pt x="2355850" y="2541270"/>
                  </a:lnTo>
                  <a:lnTo>
                    <a:pt x="2355850" y="2579370"/>
                  </a:lnTo>
                  <a:lnTo>
                    <a:pt x="2432050" y="2541270"/>
                  </a:lnTo>
                  <a:lnTo>
                    <a:pt x="2470150" y="25222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9" name="Google Shape;379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67941" y="3786886"/>
              <a:ext cx="131572" cy="131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0" name="Google Shape;380;p28"/>
            <p:cNvSpPr/>
            <p:nvPr/>
          </p:nvSpPr>
          <p:spPr>
            <a:xfrm>
              <a:off x="1062227" y="2747772"/>
              <a:ext cx="1224280" cy="2256790"/>
            </a:xfrm>
            <a:custGeom>
              <a:rect b="b" l="l" r="r" t="t"/>
              <a:pathLst>
                <a:path extrusionOk="0" h="2256790" w="1224280">
                  <a:moveTo>
                    <a:pt x="216408" y="21336"/>
                  </a:moveTo>
                  <a:lnTo>
                    <a:pt x="919098" y="2154935"/>
                  </a:lnTo>
                </a:path>
                <a:path extrusionOk="0" h="2256790" w="1224280">
                  <a:moveTo>
                    <a:pt x="708024" y="0"/>
                  </a:moveTo>
                  <a:lnTo>
                    <a:pt x="432816" y="2256409"/>
                  </a:lnTo>
                </a:path>
                <a:path extrusionOk="0" h="2256790" w="1224280">
                  <a:moveTo>
                    <a:pt x="973454" y="233172"/>
                  </a:moveTo>
                  <a:lnTo>
                    <a:pt x="54863" y="2155063"/>
                  </a:lnTo>
                </a:path>
                <a:path extrusionOk="0" h="2256790" w="1224280">
                  <a:moveTo>
                    <a:pt x="42671" y="367283"/>
                  </a:moveTo>
                  <a:lnTo>
                    <a:pt x="1223772" y="1933575"/>
                  </a:lnTo>
                </a:path>
                <a:path extrusionOk="0" h="2256790" w="1224280">
                  <a:moveTo>
                    <a:pt x="0" y="883919"/>
                  </a:moveTo>
                  <a:lnTo>
                    <a:pt x="1223391" y="1328420"/>
                  </a:lnTo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81" name="Google Shape;381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46246" y="3332751"/>
              <a:ext cx="130736" cy="130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Google Shape;382;p28"/>
            <p:cNvSpPr/>
            <p:nvPr/>
          </p:nvSpPr>
          <p:spPr>
            <a:xfrm>
              <a:off x="1426971" y="2258060"/>
              <a:ext cx="1455420" cy="2246630"/>
            </a:xfrm>
            <a:custGeom>
              <a:rect b="b" l="l" r="r" t="t"/>
              <a:pathLst>
                <a:path extrusionOk="0" h="2246629" w="1455420">
                  <a:moveTo>
                    <a:pt x="766826" y="0"/>
                  </a:moveTo>
                  <a:lnTo>
                    <a:pt x="794004" y="2246248"/>
                  </a:lnTo>
                </a:path>
                <a:path extrusionOk="0" h="2246629" w="1455420">
                  <a:moveTo>
                    <a:pt x="1253744" y="129031"/>
                  </a:moveTo>
                  <a:lnTo>
                    <a:pt x="311403" y="2197608"/>
                  </a:lnTo>
                </a:path>
                <a:path extrusionOk="0" h="2246629" w="1455420">
                  <a:moveTo>
                    <a:pt x="1455039" y="451103"/>
                  </a:moveTo>
                  <a:lnTo>
                    <a:pt x="0" y="2006853"/>
                  </a:lnTo>
                </a:path>
                <a:path extrusionOk="0" h="2246629" w="1455420">
                  <a:moveTo>
                    <a:pt x="518922" y="261874"/>
                  </a:moveTo>
                  <a:lnTo>
                    <a:pt x="1173098" y="2111375"/>
                  </a:lnTo>
                </a:path>
                <a:path extrusionOk="0" h="2246629" w="1455420">
                  <a:moveTo>
                    <a:pt x="308609" y="745998"/>
                  </a:moveTo>
                  <a:lnTo>
                    <a:pt x="1341247" y="1538477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83" name="Google Shape;383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875045" y="3096333"/>
              <a:ext cx="130772" cy="130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" name="Google Shape;384;p28"/>
            <p:cNvSpPr/>
            <p:nvPr/>
          </p:nvSpPr>
          <p:spPr>
            <a:xfrm>
              <a:off x="2155825" y="2021713"/>
              <a:ext cx="1455420" cy="2246630"/>
            </a:xfrm>
            <a:custGeom>
              <a:rect b="b" l="l" r="r" t="t"/>
              <a:pathLst>
                <a:path extrusionOk="0" h="2246629" w="1455420">
                  <a:moveTo>
                    <a:pt x="766826" y="0"/>
                  </a:moveTo>
                  <a:lnTo>
                    <a:pt x="794004" y="2246122"/>
                  </a:lnTo>
                </a:path>
                <a:path extrusionOk="0" h="2246629" w="1455420">
                  <a:moveTo>
                    <a:pt x="1253616" y="129032"/>
                  </a:moveTo>
                  <a:lnTo>
                    <a:pt x="311404" y="2197608"/>
                  </a:lnTo>
                </a:path>
                <a:path extrusionOk="0" h="2246629" w="1455420">
                  <a:moveTo>
                    <a:pt x="1455039" y="450976"/>
                  </a:moveTo>
                  <a:lnTo>
                    <a:pt x="0" y="2006854"/>
                  </a:lnTo>
                </a:path>
                <a:path extrusionOk="0" h="2246629" w="1455420">
                  <a:moveTo>
                    <a:pt x="518922" y="261874"/>
                  </a:moveTo>
                  <a:lnTo>
                    <a:pt x="1173099" y="2111248"/>
                  </a:lnTo>
                </a:path>
                <a:path extrusionOk="0" h="2246629" w="1455420">
                  <a:moveTo>
                    <a:pt x="308482" y="745871"/>
                  </a:moveTo>
                  <a:lnTo>
                    <a:pt x="1341120" y="1538351"/>
                  </a:lnTo>
                </a:path>
              </a:pathLst>
            </a:custGeom>
            <a:noFill/>
            <a:ln cap="flat" cmpd="sng" w="9525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5" name="Google Shape;385;p28"/>
          <p:cNvGrpSpPr/>
          <p:nvPr/>
        </p:nvGrpSpPr>
        <p:grpSpPr>
          <a:xfrm>
            <a:off x="6768084" y="2177033"/>
            <a:ext cx="2470150" cy="2579370"/>
            <a:chOff x="5244084" y="2177033"/>
            <a:chExt cx="2470150" cy="2579370"/>
          </a:xfrm>
        </p:grpSpPr>
        <p:sp>
          <p:nvSpPr>
            <p:cNvPr id="386" name="Google Shape;386;p28"/>
            <p:cNvSpPr/>
            <p:nvPr/>
          </p:nvSpPr>
          <p:spPr>
            <a:xfrm>
              <a:off x="5244084" y="2177033"/>
              <a:ext cx="2470150" cy="2579370"/>
            </a:xfrm>
            <a:custGeom>
              <a:rect b="b" l="l" r="r" t="t"/>
              <a:pathLst>
                <a:path extrusionOk="0" h="2579370" w="2470150">
                  <a:moveTo>
                    <a:pt x="2470150" y="2522220"/>
                  </a:moveTo>
                  <a:lnTo>
                    <a:pt x="2432050" y="2503170"/>
                  </a:lnTo>
                  <a:lnTo>
                    <a:pt x="2355850" y="2465070"/>
                  </a:lnTo>
                  <a:lnTo>
                    <a:pt x="2355850" y="2503170"/>
                  </a:lnTo>
                  <a:lnTo>
                    <a:pt x="76200" y="250317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2540000"/>
                  </a:lnTo>
                  <a:lnTo>
                    <a:pt x="57150" y="2540000"/>
                  </a:lnTo>
                  <a:lnTo>
                    <a:pt x="57150" y="2541270"/>
                  </a:lnTo>
                  <a:lnTo>
                    <a:pt x="2355850" y="2541270"/>
                  </a:lnTo>
                  <a:lnTo>
                    <a:pt x="2355850" y="2579370"/>
                  </a:lnTo>
                  <a:lnTo>
                    <a:pt x="2432050" y="2541270"/>
                  </a:lnTo>
                  <a:lnTo>
                    <a:pt x="2470150" y="25222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87" name="Google Shape;387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198044" y="3755072"/>
              <a:ext cx="122046" cy="12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001448" y="3444176"/>
              <a:ext cx="122047" cy="1220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" name="Google Shape;389;p28"/>
            <p:cNvSpPr/>
            <p:nvPr/>
          </p:nvSpPr>
          <p:spPr>
            <a:xfrm>
              <a:off x="5606034" y="2775965"/>
              <a:ext cx="1113790" cy="1814195"/>
            </a:xfrm>
            <a:custGeom>
              <a:rect b="b" l="l" r="r" t="t"/>
              <a:pathLst>
                <a:path extrusionOk="0" h="1814195" w="1113790">
                  <a:moveTo>
                    <a:pt x="0" y="0"/>
                  </a:moveTo>
                  <a:lnTo>
                    <a:pt x="1113409" y="1813941"/>
                  </a:lnTo>
                </a:path>
              </a:pathLst>
            </a:custGeom>
            <a:noFill/>
            <a:ln cap="flat" cmpd="sng" w="5397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0" name="Google Shape;390;p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577520" y="4360100"/>
              <a:ext cx="120523" cy="1220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2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380924" y="4049204"/>
              <a:ext cx="120523" cy="12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2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618924" y="2851340"/>
              <a:ext cx="120523" cy="120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2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815520" y="3162236"/>
              <a:ext cx="120522" cy="120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2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175734" y="3742485"/>
              <a:ext cx="121709" cy="121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2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376646" y="3433931"/>
              <a:ext cx="121658" cy="1217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p28"/>
            <p:cNvSpPr/>
            <p:nvPr/>
          </p:nvSpPr>
          <p:spPr>
            <a:xfrm>
              <a:off x="5725541" y="2774950"/>
              <a:ext cx="1185545" cy="1767839"/>
            </a:xfrm>
            <a:custGeom>
              <a:rect b="b" l="l" r="r" t="t"/>
              <a:pathLst>
                <a:path extrusionOk="0" h="1767839" w="1185545">
                  <a:moveTo>
                    <a:pt x="1185417" y="0"/>
                  </a:moveTo>
                  <a:lnTo>
                    <a:pt x="0" y="1767839"/>
                  </a:lnTo>
                </a:path>
              </a:pathLst>
            </a:custGeom>
            <a:noFill/>
            <a:ln cap="flat" cmpd="sng" w="444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7" name="Google Shape;397;p2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984144" y="4030521"/>
              <a:ext cx="121658" cy="121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2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783248" y="4339131"/>
              <a:ext cx="121693" cy="121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2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555916" y="3146855"/>
              <a:ext cx="121693" cy="121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2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756830" y="2838354"/>
              <a:ext cx="121693" cy="1216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2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172771" y="3831653"/>
              <a:ext cx="121030" cy="121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2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460807" y="3602418"/>
              <a:ext cx="121030" cy="121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3" name="Google Shape;403;p28"/>
            <p:cNvSpPr/>
            <p:nvPr/>
          </p:nvSpPr>
          <p:spPr>
            <a:xfrm>
              <a:off x="5514848" y="3129533"/>
              <a:ext cx="1683385" cy="1303020"/>
            </a:xfrm>
            <a:custGeom>
              <a:rect b="b" l="l" r="r" t="t"/>
              <a:pathLst>
                <a:path extrusionOk="0" h="1303020" w="1683384">
                  <a:moveTo>
                    <a:pt x="1683130" y="0"/>
                  </a:moveTo>
                  <a:lnTo>
                    <a:pt x="0" y="1302639"/>
                  </a:lnTo>
                </a:path>
              </a:pathLst>
            </a:custGeom>
            <a:noFill/>
            <a:ln cap="flat" cmpd="sng" w="381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4" name="Google Shape;404;p28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611812" y="4273740"/>
              <a:ext cx="121030" cy="121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28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5899975" y="4044378"/>
              <a:ext cx="121031" cy="121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2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6721665" y="3386645"/>
              <a:ext cx="121030" cy="121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2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009701" y="3157410"/>
              <a:ext cx="121030" cy="1210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8" name="Google Shape;408;p28"/>
          <p:cNvSpPr txBox="1"/>
          <p:nvPr/>
        </p:nvSpPr>
        <p:spPr>
          <a:xfrm>
            <a:off x="9022461" y="4732146"/>
            <a:ext cx="27368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8"/>
          <p:cNvSpPr txBox="1"/>
          <p:nvPr>
            <p:ph idx="12" type="sldNum"/>
          </p:nvPr>
        </p:nvSpPr>
        <p:spPr>
          <a:xfrm>
            <a:off x="8301863" y="6499733"/>
            <a:ext cx="29337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marR="0" rtl="0" algn="l">
              <a:lnSpc>
                <a:spcPct val="100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8"/>
          <p:cNvSpPr txBox="1"/>
          <p:nvPr/>
        </p:nvSpPr>
        <p:spPr>
          <a:xfrm>
            <a:off x="6542913" y="2035555"/>
            <a:ext cx="18923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28"/>
          <p:cNvSpPr txBox="1"/>
          <p:nvPr/>
        </p:nvSpPr>
        <p:spPr>
          <a:xfrm>
            <a:off x="2140407" y="1924303"/>
            <a:ext cx="17018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8"/>
          <p:cNvSpPr txBox="1"/>
          <p:nvPr/>
        </p:nvSpPr>
        <p:spPr>
          <a:xfrm>
            <a:off x="4792218" y="4768088"/>
            <a:ext cx="1657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29"/>
          <p:cNvGrpSpPr/>
          <p:nvPr/>
        </p:nvGrpSpPr>
        <p:grpSpPr>
          <a:xfrm>
            <a:off x="6768084" y="2177033"/>
            <a:ext cx="2470150" cy="2579370"/>
            <a:chOff x="5244084" y="2177033"/>
            <a:chExt cx="2470150" cy="2579370"/>
          </a:xfrm>
        </p:grpSpPr>
        <p:sp>
          <p:nvSpPr>
            <p:cNvPr id="418" name="Google Shape;418;p29"/>
            <p:cNvSpPr/>
            <p:nvPr/>
          </p:nvSpPr>
          <p:spPr>
            <a:xfrm>
              <a:off x="5622925" y="3206876"/>
              <a:ext cx="1353185" cy="1125220"/>
            </a:xfrm>
            <a:custGeom>
              <a:rect b="b" l="l" r="r" t="t"/>
              <a:pathLst>
                <a:path extrusionOk="0" h="1125220" w="1353184">
                  <a:moveTo>
                    <a:pt x="453009" y="0"/>
                  </a:moveTo>
                  <a:lnTo>
                    <a:pt x="453009" y="1125220"/>
                  </a:lnTo>
                </a:path>
                <a:path extrusionOk="0" h="1125220" w="1353184">
                  <a:moveTo>
                    <a:pt x="899668" y="0"/>
                  </a:moveTo>
                  <a:lnTo>
                    <a:pt x="899668" y="1125220"/>
                  </a:lnTo>
                </a:path>
                <a:path extrusionOk="0" h="1125220" w="1353184">
                  <a:moveTo>
                    <a:pt x="0" y="377189"/>
                  </a:moveTo>
                  <a:lnTo>
                    <a:pt x="1352677" y="377189"/>
                  </a:lnTo>
                </a:path>
                <a:path extrusionOk="0" h="1125220" w="1353184">
                  <a:moveTo>
                    <a:pt x="0" y="748030"/>
                  </a:moveTo>
                  <a:lnTo>
                    <a:pt x="1352677" y="748030"/>
                  </a:lnTo>
                </a:path>
                <a:path extrusionOk="0" h="1125220" w="1353184">
                  <a:moveTo>
                    <a:pt x="6350" y="0"/>
                  </a:moveTo>
                  <a:lnTo>
                    <a:pt x="6350" y="1125220"/>
                  </a:lnTo>
                </a:path>
                <a:path extrusionOk="0" h="1125220" w="1353184">
                  <a:moveTo>
                    <a:pt x="1346327" y="0"/>
                  </a:moveTo>
                  <a:lnTo>
                    <a:pt x="1346327" y="1125220"/>
                  </a:lnTo>
                </a:path>
                <a:path extrusionOk="0" h="1125220" w="1353184">
                  <a:moveTo>
                    <a:pt x="0" y="6350"/>
                  </a:moveTo>
                  <a:lnTo>
                    <a:pt x="1352677" y="6350"/>
                  </a:lnTo>
                </a:path>
                <a:path extrusionOk="0" h="1125220" w="1353184">
                  <a:moveTo>
                    <a:pt x="0" y="1118870"/>
                  </a:moveTo>
                  <a:lnTo>
                    <a:pt x="1352677" y="1118870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29"/>
            <p:cNvSpPr/>
            <p:nvPr/>
          </p:nvSpPr>
          <p:spPr>
            <a:xfrm>
              <a:off x="5244084" y="2177033"/>
              <a:ext cx="2470150" cy="2579370"/>
            </a:xfrm>
            <a:custGeom>
              <a:rect b="b" l="l" r="r" t="t"/>
              <a:pathLst>
                <a:path extrusionOk="0" h="2579370" w="2470150">
                  <a:moveTo>
                    <a:pt x="2470150" y="2522220"/>
                  </a:moveTo>
                  <a:lnTo>
                    <a:pt x="2432050" y="2503170"/>
                  </a:lnTo>
                  <a:lnTo>
                    <a:pt x="2355850" y="2465070"/>
                  </a:lnTo>
                  <a:lnTo>
                    <a:pt x="2355850" y="2503170"/>
                  </a:lnTo>
                  <a:lnTo>
                    <a:pt x="76200" y="250317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2540000"/>
                  </a:lnTo>
                  <a:lnTo>
                    <a:pt x="57150" y="2540000"/>
                  </a:lnTo>
                  <a:lnTo>
                    <a:pt x="57150" y="2541270"/>
                  </a:lnTo>
                  <a:lnTo>
                    <a:pt x="2355850" y="2541270"/>
                  </a:lnTo>
                  <a:lnTo>
                    <a:pt x="2355850" y="2579370"/>
                  </a:lnTo>
                  <a:lnTo>
                    <a:pt x="2432050" y="2541270"/>
                  </a:lnTo>
                  <a:lnTo>
                    <a:pt x="2470150" y="25222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0" name="Google Shape;420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98044" y="3755072"/>
              <a:ext cx="122046" cy="12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001448" y="3444176"/>
              <a:ext cx="122047" cy="1220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2" name="Google Shape;422;p29"/>
            <p:cNvSpPr/>
            <p:nvPr/>
          </p:nvSpPr>
          <p:spPr>
            <a:xfrm>
              <a:off x="5606034" y="2775965"/>
              <a:ext cx="1113790" cy="1814195"/>
            </a:xfrm>
            <a:custGeom>
              <a:rect b="b" l="l" r="r" t="t"/>
              <a:pathLst>
                <a:path extrusionOk="0" h="1814195" w="1113790">
                  <a:moveTo>
                    <a:pt x="0" y="0"/>
                  </a:moveTo>
                  <a:lnTo>
                    <a:pt x="1113409" y="1813941"/>
                  </a:lnTo>
                </a:path>
              </a:pathLst>
            </a:custGeom>
            <a:noFill/>
            <a:ln cap="flat" cmpd="sng" w="5397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3" name="Google Shape;423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80924" y="4049204"/>
              <a:ext cx="120523" cy="12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77520" y="4360100"/>
              <a:ext cx="120523" cy="1220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15520" y="3162236"/>
              <a:ext cx="120522" cy="120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618924" y="2851340"/>
              <a:ext cx="120523" cy="120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175734" y="3742485"/>
              <a:ext cx="121709" cy="121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376646" y="3433931"/>
              <a:ext cx="121658" cy="1217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Google Shape;429;p29"/>
            <p:cNvSpPr/>
            <p:nvPr/>
          </p:nvSpPr>
          <p:spPr>
            <a:xfrm>
              <a:off x="5725541" y="2774950"/>
              <a:ext cx="1185545" cy="1767839"/>
            </a:xfrm>
            <a:custGeom>
              <a:rect b="b" l="l" r="r" t="t"/>
              <a:pathLst>
                <a:path extrusionOk="0" h="1767839" w="1185545">
                  <a:moveTo>
                    <a:pt x="1185417" y="0"/>
                  </a:moveTo>
                  <a:lnTo>
                    <a:pt x="0" y="1767839"/>
                  </a:lnTo>
                </a:path>
              </a:pathLst>
            </a:custGeom>
            <a:noFill/>
            <a:ln cap="flat" cmpd="sng" w="444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0" name="Google Shape;430;p2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783248" y="4339131"/>
              <a:ext cx="121693" cy="121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2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984144" y="4030521"/>
              <a:ext cx="121658" cy="121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2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555916" y="3146855"/>
              <a:ext cx="121693" cy="121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2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756830" y="2838354"/>
              <a:ext cx="121693" cy="1216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2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172771" y="3799395"/>
              <a:ext cx="121030" cy="121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2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460807" y="3570160"/>
              <a:ext cx="121030" cy="120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" name="Google Shape;436;p29"/>
            <p:cNvSpPr/>
            <p:nvPr/>
          </p:nvSpPr>
          <p:spPr>
            <a:xfrm>
              <a:off x="5514848" y="3097275"/>
              <a:ext cx="1683385" cy="1303020"/>
            </a:xfrm>
            <a:custGeom>
              <a:rect b="b" l="l" r="r" t="t"/>
              <a:pathLst>
                <a:path extrusionOk="0" h="1303020" w="1683384">
                  <a:moveTo>
                    <a:pt x="1683130" y="0"/>
                  </a:moveTo>
                  <a:lnTo>
                    <a:pt x="0" y="1302639"/>
                  </a:lnTo>
                </a:path>
              </a:pathLst>
            </a:custGeom>
            <a:noFill/>
            <a:ln cap="flat" cmpd="sng" w="381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7" name="Google Shape;437;p2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611812" y="4241482"/>
              <a:ext cx="121030" cy="1209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2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899975" y="4012120"/>
              <a:ext cx="121031" cy="121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2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721665" y="3354387"/>
              <a:ext cx="121030" cy="121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29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009701" y="3125152"/>
              <a:ext cx="121030" cy="121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" name="Google Shape;441;p29"/>
            <p:cNvSpPr/>
            <p:nvPr/>
          </p:nvSpPr>
          <p:spPr>
            <a:xfrm>
              <a:off x="6103620" y="3621023"/>
              <a:ext cx="295910" cy="363220"/>
            </a:xfrm>
            <a:custGeom>
              <a:rect b="b" l="l" r="r" t="t"/>
              <a:pathLst>
                <a:path extrusionOk="0" h="363220" w="295910">
                  <a:moveTo>
                    <a:pt x="156844" y="72898"/>
                  </a:moveTo>
                  <a:lnTo>
                    <a:pt x="202437" y="0"/>
                  </a:lnTo>
                  <a:lnTo>
                    <a:pt x="198754" y="97027"/>
                  </a:lnTo>
                  <a:lnTo>
                    <a:pt x="246506" y="53212"/>
                  </a:lnTo>
                  <a:lnTo>
                    <a:pt x="224154" y="109727"/>
                  </a:lnTo>
                  <a:lnTo>
                    <a:pt x="295655" y="111632"/>
                  </a:lnTo>
                  <a:lnTo>
                    <a:pt x="232537" y="157861"/>
                  </a:lnTo>
                  <a:lnTo>
                    <a:pt x="250062" y="189611"/>
                  </a:lnTo>
                  <a:lnTo>
                    <a:pt x="224154" y="206756"/>
                  </a:lnTo>
                  <a:lnTo>
                    <a:pt x="258444" y="262508"/>
                  </a:lnTo>
                  <a:lnTo>
                    <a:pt x="200405" y="240919"/>
                  </a:lnTo>
                  <a:lnTo>
                    <a:pt x="204469" y="291719"/>
                  </a:lnTo>
                  <a:lnTo>
                    <a:pt x="166750" y="267588"/>
                  </a:lnTo>
                  <a:lnTo>
                    <a:pt x="159003" y="316356"/>
                  </a:lnTo>
                  <a:lnTo>
                    <a:pt x="135127" y="291719"/>
                  </a:lnTo>
                  <a:lnTo>
                    <a:pt x="119125" y="330962"/>
                  </a:lnTo>
                  <a:lnTo>
                    <a:pt x="102996" y="304419"/>
                  </a:lnTo>
                  <a:lnTo>
                    <a:pt x="67309" y="362712"/>
                  </a:lnTo>
                  <a:lnTo>
                    <a:pt x="65785" y="306324"/>
                  </a:lnTo>
                  <a:lnTo>
                    <a:pt x="17525" y="299338"/>
                  </a:lnTo>
                  <a:lnTo>
                    <a:pt x="45592" y="258063"/>
                  </a:lnTo>
                  <a:lnTo>
                    <a:pt x="0" y="216281"/>
                  </a:lnTo>
                  <a:lnTo>
                    <a:pt x="53847" y="194690"/>
                  </a:lnTo>
                  <a:lnTo>
                    <a:pt x="16001" y="138811"/>
                  </a:lnTo>
                  <a:lnTo>
                    <a:pt x="73532" y="131318"/>
                  </a:lnTo>
                  <a:lnTo>
                    <a:pt x="61594" y="60832"/>
                  </a:lnTo>
                  <a:lnTo>
                    <a:pt x="116966" y="107187"/>
                  </a:lnTo>
                  <a:lnTo>
                    <a:pt x="133095" y="31623"/>
                  </a:lnTo>
                  <a:lnTo>
                    <a:pt x="156844" y="72898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2" name="Google Shape;442;p29"/>
          <p:cNvSpPr txBox="1"/>
          <p:nvPr>
            <p:ph type="title"/>
          </p:nvPr>
        </p:nvSpPr>
        <p:spPr>
          <a:xfrm>
            <a:off x="2038002" y="294600"/>
            <a:ext cx="39729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436A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12436A"/>
                </a:solidFill>
                <a:latin typeface="Calibri"/>
                <a:ea typeface="Calibri"/>
                <a:cs typeface="Calibri"/>
                <a:sym typeface="Calibri"/>
              </a:rPr>
              <a:t>Hough </a:t>
            </a: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Space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9"/>
          <p:cNvSpPr/>
          <p:nvPr/>
        </p:nvSpPr>
        <p:spPr>
          <a:xfrm>
            <a:off x="1959864" y="1124711"/>
            <a:ext cx="5102225" cy="0"/>
          </a:xfrm>
          <a:custGeom>
            <a:rect b="b" l="l" r="r" t="t"/>
            <a:pathLst>
              <a:path extrusionOk="0" h="120000" w="5102225">
                <a:moveTo>
                  <a:pt x="0" y="0"/>
                </a:moveTo>
                <a:lnTo>
                  <a:pt x="5101971" y="0"/>
                </a:lnTo>
              </a:path>
            </a:pathLst>
          </a:custGeom>
          <a:noFill/>
          <a:ln cap="flat" cmpd="sng" w="9525">
            <a:solidFill>
              <a:srgbClr val="7670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4" name="Google Shape;444;p29"/>
          <p:cNvGrpSpPr/>
          <p:nvPr/>
        </p:nvGrpSpPr>
        <p:grpSpPr>
          <a:xfrm>
            <a:off x="2349245" y="2021714"/>
            <a:ext cx="3329304" cy="2982849"/>
            <a:chOff x="825245" y="2021713"/>
            <a:chExt cx="3329304" cy="2982849"/>
          </a:xfrm>
        </p:grpSpPr>
        <p:sp>
          <p:nvSpPr>
            <p:cNvPr id="445" name="Google Shape;445;p29"/>
            <p:cNvSpPr/>
            <p:nvPr/>
          </p:nvSpPr>
          <p:spPr>
            <a:xfrm>
              <a:off x="891540" y="2160269"/>
              <a:ext cx="2470150" cy="2579370"/>
            </a:xfrm>
            <a:custGeom>
              <a:rect b="b" l="l" r="r" t="t"/>
              <a:pathLst>
                <a:path extrusionOk="0" h="2579370" w="2470150">
                  <a:moveTo>
                    <a:pt x="2470150" y="2522220"/>
                  </a:moveTo>
                  <a:lnTo>
                    <a:pt x="2432050" y="2503170"/>
                  </a:lnTo>
                  <a:lnTo>
                    <a:pt x="2355850" y="2465070"/>
                  </a:lnTo>
                  <a:lnTo>
                    <a:pt x="2355850" y="2503170"/>
                  </a:lnTo>
                  <a:lnTo>
                    <a:pt x="76200" y="250317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2540000"/>
                  </a:lnTo>
                  <a:lnTo>
                    <a:pt x="57150" y="2540000"/>
                  </a:lnTo>
                  <a:lnTo>
                    <a:pt x="57150" y="2541270"/>
                  </a:lnTo>
                  <a:lnTo>
                    <a:pt x="2355850" y="2541270"/>
                  </a:lnTo>
                  <a:lnTo>
                    <a:pt x="2355850" y="2579370"/>
                  </a:lnTo>
                  <a:lnTo>
                    <a:pt x="2432050" y="2541270"/>
                  </a:lnTo>
                  <a:lnTo>
                    <a:pt x="2470150" y="25222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46" name="Google Shape;446;p29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567941" y="3786886"/>
              <a:ext cx="131572" cy="131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" name="Google Shape;447;p29"/>
            <p:cNvSpPr/>
            <p:nvPr/>
          </p:nvSpPr>
          <p:spPr>
            <a:xfrm>
              <a:off x="1062227" y="2747772"/>
              <a:ext cx="1224280" cy="2256790"/>
            </a:xfrm>
            <a:custGeom>
              <a:rect b="b" l="l" r="r" t="t"/>
              <a:pathLst>
                <a:path extrusionOk="0" h="2256790" w="1224280">
                  <a:moveTo>
                    <a:pt x="216408" y="21336"/>
                  </a:moveTo>
                  <a:lnTo>
                    <a:pt x="919098" y="2154935"/>
                  </a:lnTo>
                </a:path>
                <a:path extrusionOk="0" h="2256790" w="1224280">
                  <a:moveTo>
                    <a:pt x="708024" y="0"/>
                  </a:moveTo>
                  <a:lnTo>
                    <a:pt x="432816" y="2256409"/>
                  </a:lnTo>
                </a:path>
                <a:path extrusionOk="0" h="2256790" w="1224280">
                  <a:moveTo>
                    <a:pt x="973454" y="233172"/>
                  </a:moveTo>
                  <a:lnTo>
                    <a:pt x="54863" y="2155063"/>
                  </a:lnTo>
                </a:path>
                <a:path extrusionOk="0" h="2256790" w="1224280">
                  <a:moveTo>
                    <a:pt x="42671" y="367283"/>
                  </a:moveTo>
                  <a:lnTo>
                    <a:pt x="1223772" y="1933575"/>
                  </a:lnTo>
                </a:path>
                <a:path extrusionOk="0" h="2256790" w="1224280">
                  <a:moveTo>
                    <a:pt x="0" y="883919"/>
                  </a:moveTo>
                  <a:lnTo>
                    <a:pt x="1223391" y="1328420"/>
                  </a:lnTo>
                </a:path>
              </a:pathLst>
            </a:custGeom>
            <a:noFill/>
            <a:ln cap="flat" cmpd="sng" w="9525">
              <a:solidFill>
                <a:srgbClr val="4471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48" name="Google Shape;448;p29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146246" y="3332751"/>
              <a:ext cx="130736" cy="130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Google Shape;449;p29"/>
            <p:cNvSpPr/>
            <p:nvPr/>
          </p:nvSpPr>
          <p:spPr>
            <a:xfrm>
              <a:off x="1426972" y="2258060"/>
              <a:ext cx="1455420" cy="2246630"/>
            </a:xfrm>
            <a:custGeom>
              <a:rect b="b" l="l" r="r" t="t"/>
              <a:pathLst>
                <a:path extrusionOk="0" h="2246629" w="1455420">
                  <a:moveTo>
                    <a:pt x="766826" y="0"/>
                  </a:moveTo>
                  <a:lnTo>
                    <a:pt x="794004" y="2246248"/>
                  </a:lnTo>
                </a:path>
                <a:path extrusionOk="0" h="2246629" w="1455420">
                  <a:moveTo>
                    <a:pt x="1253744" y="129031"/>
                  </a:moveTo>
                  <a:lnTo>
                    <a:pt x="311403" y="2197608"/>
                  </a:lnTo>
                </a:path>
                <a:path extrusionOk="0" h="2246629" w="1455420">
                  <a:moveTo>
                    <a:pt x="1455039" y="451103"/>
                  </a:moveTo>
                  <a:lnTo>
                    <a:pt x="0" y="2006853"/>
                  </a:lnTo>
                </a:path>
                <a:path extrusionOk="0" h="2246629" w="1455420">
                  <a:moveTo>
                    <a:pt x="518922" y="261874"/>
                  </a:moveTo>
                  <a:lnTo>
                    <a:pt x="1173098" y="2111375"/>
                  </a:lnTo>
                </a:path>
                <a:path extrusionOk="0" h="2246629" w="1455420">
                  <a:moveTo>
                    <a:pt x="308609" y="745998"/>
                  </a:moveTo>
                  <a:lnTo>
                    <a:pt x="1341247" y="1538477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50" name="Google Shape;450;p29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875045" y="3096333"/>
              <a:ext cx="130772" cy="130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" name="Google Shape;451;p29"/>
            <p:cNvSpPr/>
            <p:nvPr/>
          </p:nvSpPr>
          <p:spPr>
            <a:xfrm>
              <a:off x="2155824" y="2021713"/>
              <a:ext cx="1455420" cy="2246630"/>
            </a:xfrm>
            <a:custGeom>
              <a:rect b="b" l="l" r="r" t="t"/>
              <a:pathLst>
                <a:path extrusionOk="0" h="2246629" w="1455420">
                  <a:moveTo>
                    <a:pt x="766826" y="0"/>
                  </a:moveTo>
                  <a:lnTo>
                    <a:pt x="794004" y="2246122"/>
                  </a:lnTo>
                </a:path>
                <a:path extrusionOk="0" h="2246629" w="1455420">
                  <a:moveTo>
                    <a:pt x="1253616" y="129032"/>
                  </a:moveTo>
                  <a:lnTo>
                    <a:pt x="311404" y="2197608"/>
                  </a:lnTo>
                </a:path>
                <a:path extrusionOk="0" h="2246629" w="1455420">
                  <a:moveTo>
                    <a:pt x="1455039" y="450976"/>
                  </a:moveTo>
                  <a:lnTo>
                    <a:pt x="0" y="2006854"/>
                  </a:lnTo>
                </a:path>
                <a:path extrusionOk="0" h="2246629" w="1455420">
                  <a:moveTo>
                    <a:pt x="518922" y="261874"/>
                  </a:moveTo>
                  <a:lnTo>
                    <a:pt x="1173099" y="2111248"/>
                  </a:lnTo>
                </a:path>
                <a:path extrusionOk="0" h="2246629" w="1455420">
                  <a:moveTo>
                    <a:pt x="308482" y="745871"/>
                  </a:moveTo>
                  <a:lnTo>
                    <a:pt x="1341120" y="1538351"/>
                  </a:lnTo>
                </a:path>
              </a:pathLst>
            </a:custGeom>
            <a:noFill/>
            <a:ln cap="flat" cmpd="sng" w="9525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825245" y="2480310"/>
              <a:ext cx="3329304" cy="1723389"/>
            </a:xfrm>
            <a:custGeom>
              <a:rect b="b" l="l" r="r" t="t"/>
              <a:pathLst>
                <a:path extrusionOk="0" h="1723389" w="3329304">
                  <a:moveTo>
                    <a:pt x="0" y="1723263"/>
                  </a:moveTo>
                  <a:lnTo>
                    <a:pt x="3328796" y="0"/>
                  </a:lnTo>
                </a:path>
              </a:pathLst>
            </a:custGeom>
            <a:noFill/>
            <a:ln cap="flat" cmpd="sng" w="38075">
              <a:solidFill>
                <a:srgbClr val="000000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3" name="Google Shape;453;p29"/>
          <p:cNvSpPr txBox="1"/>
          <p:nvPr/>
        </p:nvSpPr>
        <p:spPr>
          <a:xfrm>
            <a:off x="9022461" y="4732146"/>
            <a:ext cx="27368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9"/>
          <p:cNvSpPr txBox="1"/>
          <p:nvPr/>
        </p:nvSpPr>
        <p:spPr>
          <a:xfrm>
            <a:off x="6542913" y="2035555"/>
            <a:ext cx="18923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9"/>
          <p:cNvSpPr txBox="1"/>
          <p:nvPr/>
        </p:nvSpPr>
        <p:spPr>
          <a:xfrm>
            <a:off x="2140407" y="1924303"/>
            <a:ext cx="17018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29"/>
          <p:cNvSpPr txBox="1"/>
          <p:nvPr/>
        </p:nvSpPr>
        <p:spPr>
          <a:xfrm>
            <a:off x="4792218" y="4768088"/>
            <a:ext cx="1657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7" name="Google Shape;457;p29"/>
          <p:cNvGrpSpPr/>
          <p:nvPr/>
        </p:nvGrpSpPr>
        <p:grpSpPr>
          <a:xfrm>
            <a:off x="4409567" y="2727451"/>
            <a:ext cx="1033144" cy="2246630"/>
            <a:chOff x="2885567" y="2727451"/>
            <a:chExt cx="1033144" cy="2246630"/>
          </a:xfrm>
        </p:grpSpPr>
        <p:pic>
          <p:nvPicPr>
            <p:cNvPr id="458" name="Google Shape;458;p29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296302" y="3802072"/>
              <a:ext cx="130772" cy="130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" name="Google Shape;459;p29"/>
            <p:cNvSpPr/>
            <p:nvPr/>
          </p:nvSpPr>
          <p:spPr>
            <a:xfrm>
              <a:off x="2885567" y="2727451"/>
              <a:ext cx="1033144" cy="2246630"/>
            </a:xfrm>
            <a:custGeom>
              <a:rect b="b" l="l" r="r" t="t"/>
              <a:pathLst>
                <a:path extrusionOk="0" h="2246629" w="1033145">
                  <a:moveTo>
                    <a:pt x="458343" y="0"/>
                  </a:moveTo>
                  <a:lnTo>
                    <a:pt x="485394" y="2246122"/>
                  </a:lnTo>
                </a:path>
                <a:path extrusionOk="0" h="2246629" w="1033145">
                  <a:moveTo>
                    <a:pt x="945133" y="129032"/>
                  </a:moveTo>
                  <a:lnTo>
                    <a:pt x="2793" y="2197608"/>
                  </a:lnTo>
                </a:path>
                <a:path extrusionOk="0" h="2246629" w="1033145">
                  <a:moveTo>
                    <a:pt x="0" y="745871"/>
                  </a:moveTo>
                  <a:lnTo>
                    <a:pt x="1032636" y="1538351"/>
                  </a:lnTo>
                </a:path>
              </a:pathLst>
            </a:custGeom>
            <a:noFill/>
            <a:ln cap="flat" cmpd="sng" w="9525">
              <a:solidFill>
                <a:srgbClr val="6F2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0" name="Google Shape;460;p29"/>
          <p:cNvSpPr/>
          <p:nvPr/>
        </p:nvSpPr>
        <p:spPr>
          <a:xfrm>
            <a:off x="7750302" y="2408683"/>
            <a:ext cx="1113790" cy="1814195"/>
          </a:xfrm>
          <a:custGeom>
            <a:rect b="b" l="l" r="r" t="t"/>
            <a:pathLst>
              <a:path extrusionOk="0" h="1814195" w="1113790">
                <a:moveTo>
                  <a:pt x="0" y="0"/>
                </a:moveTo>
                <a:lnTo>
                  <a:pt x="1113408" y="1813940"/>
                </a:lnTo>
              </a:path>
            </a:pathLst>
          </a:custGeom>
          <a:noFill/>
          <a:ln cap="flat" cmpd="sng" w="53975">
            <a:solidFill>
              <a:srgbClr val="6F2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29"/>
          <p:cNvSpPr txBox="1"/>
          <p:nvPr>
            <p:ph idx="12" type="sldNum"/>
          </p:nvPr>
        </p:nvSpPr>
        <p:spPr>
          <a:xfrm>
            <a:off x="8301863" y="6499733"/>
            <a:ext cx="29337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marR="0" rtl="0" algn="l">
              <a:lnSpc>
                <a:spcPct val="100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1136428" y="627564"/>
            <a:ext cx="747417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OPEN CV:</a:t>
            </a:r>
            <a:endParaRPr/>
          </a:p>
        </p:txBody>
      </p:sp>
      <p:sp>
        <p:nvSpPr>
          <p:cNvPr id="97" name="Google Shape;97;p3"/>
          <p:cNvSpPr txBox="1"/>
          <p:nvPr>
            <p:ph idx="1" type="body"/>
          </p:nvPr>
        </p:nvSpPr>
        <p:spPr>
          <a:xfrm>
            <a:off x="397042" y="1804737"/>
            <a:ext cx="8518357" cy="4535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OpenCV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(Open-Source Computer Vision Library) is an </a:t>
            </a: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open-source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computer vision and machine learning software library. </a:t>
            </a: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OpenCV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was built to provide a common infrastructure for </a:t>
            </a: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computer vision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applications and to accelerate the </a:t>
            </a: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use of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machine perception in the commercial products. It supports various programming languages like Python, C++ and Java.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Some of the widely used areas of application are: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Object Detection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Facial Recognition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Image processing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Perception in Robotics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3D reconstruction</a:t>
            </a:r>
            <a:endParaRPr/>
          </a:p>
          <a:p>
            <a:pPr indent="0" lvl="3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Open-cv documentation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"/>
          <p:cNvSpPr/>
          <p:nvPr/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cap="flat" cmpd="sng" w="22225">
            <a:solidFill>
              <a:srgbClr val="77FB4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06794" y="2857501"/>
            <a:ext cx="957383" cy="114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0"/>
          <p:cNvSpPr txBox="1"/>
          <p:nvPr>
            <p:ph type="title"/>
          </p:nvPr>
        </p:nvSpPr>
        <p:spPr>
          <a:xfrm>
            <a:off x="2037994" y="334519"/>
            <a:ext cx="7967980" cy="650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436A"/>
              </a:buClr>
              <a:buSzPts val="4100"/>
              <a:buFont typeface="Calibri"/>
              <a:buNone/>
            </a:pPr>
            <a:r>
              <a:rPr lang="en-US" sz="4100">
                <a:solidFill>
                  <a:srgbClr val="12436A"/>
                </a:solidFill>
                <a:latin typeface="Calibri"/>
                <a:ea typeface="Calibri"/>
                <a:cs typeface="Calibri"/>
                <a:sym typeface="Calibri"/>
              </a:rPr>
              <a:t>Find Lines </a:t>
            </a:r>
            <a:r>
              <a:rPr lang="en-US" sz="4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 Hough Transformation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30"/>
          <p:cNvSpPr/>
          <p:nvPr/>
        </p:nvSpPr>
        <p:spPr>
          <a:xfrm>
            <a:off x="1959864" y="1124711"/>
            <a:ext cx="5102225" cy="0"/>
          </a:xfrm>
          <a:custGeom>
            <a:rect b="b" l="l" r="r" t="t"/>
            <a:pathLst>
              <a:path extrusionOk="0" h="120000" w="5102225">
                <a:moveTo>
                  <a:pt x="0" y="0"/>
                </a:moveTo>
                <a:lnTo>
                  <a:pt x="5101971" y="0"/>
                </a:lnTo>
              </a:path>
            </a:pathLst>
          </a:custGeom>
          <a:noFill/>
          <a:ln cap="flat" cmpd="sng" w="9525">
            <a:solidFill>
              <a:srgbClr val="7670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30"/>
          <p:cNvSpPr txBox="1"/>
          <p:nvPr>
            <p:ph idx="12" type="sldNum"/>
          </p:nvPr>
        </p:nvSpPr>
        <p:spPr>
          <a:xfrm>
            <a:off x="8301863" y="6499733"/>
            <a:ext cx="29337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marR="0" rtl="0" algn="l">
              <a:lnSpc>
                <a:spcPct val="100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687" y="1452813"/>
            <a:ext cx="91821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0"/>
          <p:cNvSpPr txBox="1"/>
          <p:nvPr/>
        </p:nvSpPr>
        <p:spPr>
          <a:xfrm>
            <a:off x="613611" y="2679951"/>
            <a:ext cx="74957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Cv2.HoughlinesP(image, length_res, ang_res, threshold, min_length, max_gap)</a:t>
            </a:r>
            <a:endParaRPr/>
          </a:p>
        </p:txBody>
      </p:sp>
      <p:pic>
        <p:nvPicPr>
          <p:cNvPr id="471" name="Google Shape;47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415" y="3429000"/>
            <a:ext cx="11175332" cy="2671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1"/>
          <p:cNvSpPr txBox="1"/>
          <p:nvPr>
            <p:ph type="title"/>
          </p:nvPr>
        </p:nvSpPr>
        <p:spPr>
          <a:xfrm>
            <a:off x="2038001" y="294600"/>
            <a:ext cx="6432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436A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12436A"/>
                </a:solidFill>
                <a:latin typeface="Calibri"/>
                <a:ea typeface="Calibri"/>
                <a:cs typeface="Calibri"/>
                <a:sym typeface="Calibri"/>
              </a:rPr>
              <a:t>Plotting </a:t>
            </a: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Detected Lines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31"/>
          <p:cNvSpPr/>
          <p:nvPr/>
        </p:nvSpPr>
        <p:spPr>
          <a:xfrm>
            <a:off x="1959864" y="1124711"/>
            <a:ext cx="5102225" cy="0"/>
          </a:xfrm>
          <a:custGeom>
            <a:rect b="b" l="l" r="r" t="t"/>
            <a:pathLst>
              <a:path extrusionOk="0" h="120000" w="5102225">
                <a:moveTo>
                  <a:pt x="0" y="0"/>
                </a:moveTo>
                <a:lnTo>
                  <a:pt x="5101971" y="0"/>
                </a:lnTo>
              </a:path>
            </a:pathLst>
          </a:custGeom>
          <a:noFill/>
          <a:ln cap="flat" cmpd="sng" w="9525">
            <a:solidFill>
              <a:srgbClr val="7670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31"/>
          <p:cNvSpPr txBox="1"/>
          <p:nvPr/>
        </p:nvSpPr>
        <p:spPr>
          <a:xfrm>
            <a:off x="882963" y="3938348"/>
            <a:ext cx="4819650" cy="675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functions: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spcBef>
                <a:spcPts val="31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cv2.line(image, (x1,y1), (x2,y2), color, line_width)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31"/>
          <p:cNvSpPr txBox="1"/>
          <p:nvPr>
            <p:ph idx="12" type="sldNum"/>
          </p:nvPr>
        </p:nvSpPr>
        <p:spPr>
          <a:xfrm>
            <a:off x="8301863" y="6499733"/>
            <a:ext cx="29337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marR="0" rtl="0" algn="l">
              <a:lnSpc>
                <a:spcPct val="100875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291" y="1427985"/>
            <a:ext cx="6063301" cy="2333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5200" y="2836110"/>
            <a:ext cx="3613812" cy="3212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/>
          <p:nvPr>
            <p:ph type="title"/>
          </p:nvPr>
        </p:nvSpPr>
        <p:spPr>
          <a:xfrm>
            <a:off x="212558" y="17262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Image and Resolution:</a:t>
            </a:r>
            <a:endParaRPr/>
          </a:p>
        </p:txBody>
      </p:sp>
      <p:pic>
        <p:nvPicPr>
          <p:cNvPr descr="A picture containing sky, outdoor, building, bridge&#10;&#10;Description automatically generated" id="106" name="Google Shape;10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8831" y="1700212"/>
            <a:ext cx="6193631" cy="412908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 txBox="1"/>
          <p:nvPr/>
        </p:nvSpPr>
        <p:spPr>
          <a:xfrm>
            <a:off x="414338" y="1700212"/>
            <a:ext cx="5200650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image is nothing but a matrix in its digital representation where each pixel of the image corresponds to an element of the matrix.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Resolution of the images represents the number of pixels along height and width.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colored image is represented by a 3d matrix with number of channels i.e, ( number of pixels in y direction * number of pixels in x direction *3)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 of a particular pixel is determined by the numbers present in all the dimensions at that particular pixel location.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There are many color space representations and colors defined in them. Widely used color space in digital photography is RGB. (RED, GREEN , BLUE).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 txBox="1"/>
          <p:nvPr>
            <p:ph type="title"/>
          </p:nvPr>
        </p:nvSpPr>
        <p:spPr>
          <a:xfrm>
            <a:off x="152400" y="18255"/>
            <a:ext cx="10026316" cy="956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Color Spaces:</a:t>
            </a:r>
            <a:endParaRPr/>
          </a:p>
        </p:txBody>
      </p:sp>
      <p:sp>
        <p:nvSpPr>
          <p:cNvPr id="113" name="Google Shape;113;p5"/>
          <p:cNvSpPr txBox="1"/>
          <p:nvPr/>
        </p:nvSpPr>
        <p:spPr>
          <a:xfrm>
            <a:off x="553453" y="974558"/>
            <a:ext cx="10996863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Generally, all the color spaces have 3 defining parameters. In 8-bit representation of RGB color spaces each of the parameters R,G,B can take values from 0-255 giving as a total of 255*255*255 different combinations of colors.!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8708" y="2318513"/>
            <a:ext cx="4305300" cy="26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"/>
          <p:cNvSpPr/>
          <p:nvPr/>
        </p:nvSpPr>
        <p:spPr>
          <a:xfrm>
            <a:off x="553453" y="2412307"/>
            <a:ext cx="7218947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200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rPr>
              <a:t>The RGB color space has the following properties</a:t>
            </a:r>
            <a:endParaRPr/>
          </a:p>
          <a:p>
            <a:pPr indent="-1397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/>
              <a:buChar char="•"/>
            </a:pPr>
            <a:r>
              <a:rPr i="0" lang="en-US" sz="22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It is an additive color space where colors are obtained by a linear combination of Red, Green, and Blue values.</a:t>
            </a:r>
            <a:endParaRPr/>
          </a:p>
          <a:p>
            <a:pPr indent="-1397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/>
              <a:buChar char="•"/>
            </a:pPr>
            <a:r>
              <a:rPr i="0" lang="en-US" sz="22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The three channels are correlated by the amount of light hitting the surface.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>
            <p:ph type="title"/>
          </p:nvPr>
        </p:nvSpPr>
        <p:spPr>
          <a:xfrm>
            <a:off x="260684" y="184652"/>
            <a:ext cx="9111916" cy="8139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HSV Color Space:</a:t>
            </a:r>
            <a:endParaRPr/>
          </a:p>
        </p:txBody>
      </p:sp>
      <p:pic>
        <p:nvPicPr>
          <p:cNvPr id="121" name="Google Shape;12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8500" y="2482663"/>
            <a:ext cx="38735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"/>
          <p:cNvSpPr txBox="1"/>
          <p:nvPr/>
        </p:nvSpPr>
        <p:spPr>
          <a:xfrm>
            <a:off x="553453" y="974558"/>
            <a:ext cx="10996863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HSV Color Space follows cylindrical coordinate system with the axes being :</a:t>
            </a:r>
            <a:endParaRPr/>
          </a:p>
          <a:p>
            <a:pPr indent="-1460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Hue (H):  Dominant Wavelength  : angular dimension (red  0 , green 120 , blue   240 )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Saturation (S): </a:t>
            </a:r>
            <a:r>
              <a:rPr lang="en-US" sz="2200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rPr>
              <a:t> ( Purity / shades of the color ) :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pure red has saturation 1, while tints have saturation &lt; 1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Value/Brightness (V):  ( Intensity )achromatic/gray colors ranging from black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(V = 0, bottom)  to white (V = 1, top)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6"/>
          <p:cNvSpPr/>
          <p:nvPr/>
        </p:nvSpPr>
        <p:spPr>
          <a:xfrm>
            <a:off x="641684" y="3660498"/>
            <a:ext cx="776504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Best thing is that it uses only one channel to describe color (H), making it very intuitive to specify color.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Device dependent.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>
            <p:ph type="title"/>
          </p:nvPr>
        </p:nvSpPr>
        <p:spPr>
          <a:xfrm>
            <a:off x="0" y="219910"/>
            <a:ext cx="9986211" cy="9222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Luma-Chroma Color Space: (YCbCr)</a:t>
            </a:r>
            <a:br>
              <a:rPr lang="en-US"/>
            </a:br>
            <a:endParaRPr/>
          </a:p>
        </p:txBody>
      </p:sp>
      <p:sp>
        <p:nvSpPr>
          <p:cNvPr id="129" name="Google Shape;129;p7"/>
          <p:cNvSpPr txBox="1"/>
          <p:nvPr>
            <p:ph idx="1" type="body"/>
          </p:nvPr>
        </p:nvSpPr>
        <p:spPr>
          <a:xfrm>
            <a:off x="393031" y="114216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Luminance/Brightness (Y) =  (R + G + B)/3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Blueness (U/Cb)   (B  - G)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Redness (V/Cr)   (R -  G)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0" name="Google Shape;13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6635" y="2181977"/>
            <a:ext cx="7015365" cy="3533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Why different Color Spaces:</a:t>
            </a:r>
            <a:endParaRPr/>
          </a:p>
        </p:txBody>
      </p:sp>
      <p:pic>
        <p:nvPicPr>
          <p:cNvPr id="136" name="Google Shape;13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1108994"/>
            <a:ext cx="8077200" cy="38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9330" y="2423902"/>
            <a:ext cx="7673340" cy="38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9"/>
          <p:cNvSpPr/>
          <p:nvPr/>
        </p:nvSpPr>
        <p:spPr>
          <a:xfrm>
            <a:off x="422909" y="344865"/>
            <a:ext cx="11769091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3C3C3C"/>
                </a:solidFill>
                <a:latin typeface="Roboto"/>
                <a:ea typeface="Roboto"/>
                <a:cs typeface="Roboto"/>
                <a:sym typeface="Roboto"/>
              </a:rPr>
              <a:t>If you look at the blue channel, it can be seen that the blue and white pieces look similar in the second image under indoor lighting conditions but there is a clear difference in the first image. Further, there is an overall difference between the values of the two images. </a:t>
            </a:r>
            <a:r>
              <a:rPr lang="en-US" sz="1800">
                <a:solidFill>
                  <a:srgbClr val="3C3C3C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0" i="0" lang="en-US" sz="1800">
                <a:solidFill>
                  <a:srgbClr val="3C3C3C"/>
                </a:solidFill>
                <a:latin typeface="Roboto"/>
                <a:ea typeface="Roboto"/>
                <a:cs typeface="Roboto"/>
                <a:sym typeface="Roboto"/>
              </a:rPr>
              <a:t>he inherent problems associated with the RGB Color space: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3C3C3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significant perceptual non-uniformity.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mixing of chrominance ( Color related information ) and luminance ( Intensity related information ) data.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2022-07-17T15:04:38Z</dcterms:created>
  <dc:creator>Kishore Nukala</dc:creator>
</cp:coreProperties>
</file>